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82" r:id="rId3"/>
    <p:sldId id="264" r:id="rId4"/>
    <p:sldId id="266" r:id="rId5"/>
    <p:sldId id="279" r:id="rId6"/>
    <p:sldId id="278" r:id="rId7"/>
    <p:sldId id="268" r:id="rId8"/>
    <p:sldId id="269" r:id="rId9"/>
    <p:sldId id="281" r:id="rId10"/>
    <p:sldId id="277" r:id="rId11"/>
    <p:sldId id="283" r:id="rId12"/>
    <p:sldId id="261" r:id="rId13"/>
    <p:sldId id="257" r:id="rId14"/>
    <p:sldId id="258" r:id="rId15"/>
    <p:sldId id="280" r:id="rId16"/>
    <p:sldId id="263" r:id="rId17"/>
    <p:sldId id="284" r:id="rId18"/>
    <p:sldId id="25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o2z73iGBjYvbr4pQOWMqwQ==" hashData="bOzwMC6bQdJKIXaJJo6rvx36mU8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9640C2-8416-41A8-B7BC-66C80649AFAB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8E7269-B700-4044-A651-5C24C4CE7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917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2037A-A992-48C1-8F99-19C6875C1D4C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4215-644C-4D30-BBEA-D4DE37941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685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2037A-A992-48C1-8F99-19C6875C1D4C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4215-644C-4D30-BBEA-D4DE37941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96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2037A-A992-48C1-8F99-19C6875C1D4C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4215-644C-4D30-BBEA-D4DE37941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1761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79CE0-3B8D-4333-842A-5C68F80FFC4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30063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2037A-A992-48C1-8F99-19C6875C1D4C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4215-644C-4D30-BBEA-D4DE37941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31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2037A-A992-48C1-8F99-19C6875C1D4C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4215-644C-4D30-BBEA-D4DE37941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960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2037A-A992-48C1-8F99-19C6875C1D4C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4215-644C-4D30-BBEA-D4DE37941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804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2037A-A992-48C1-8F99-19C6875C1D4C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4215-644C-4D30-BBEA-D4DE37941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859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2037A-A992-48C1-8F99-19C6875C1D4C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4215-644C-4D30-BBEA-D4DE37941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311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2037A-A992-48C1-8F99-19C6875C1D4C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4215-644C-4D30-BBEA-D4DE37941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886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2037A-A992-48C1-8F99-19C6875C1D4C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4215-644C-4D30-BBEA-D4DE37941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988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2037A-A992-48C1-8F99-19C6875C1D4C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4215-644C-4D30-BBEA-D4DE37941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802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2037A-A992-48C1-8F99-19C6875C1D4C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54215-644C-4D30-BBEA-D4DE37941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344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260648"/>
            <a:ext cx="871296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4000" b="1" dirty="0" smtClean="0">
                <a:solidFill>
                  <a:srgbClr val="7030A0"/>
                </a:solidFill>
              </a:rPr>
              <a:t>על הגשמה ציונית</a:t>
            </a:r>
          </a:p>
          <a:p>
            <a:pPr algn="ctr" rtl="1"/>
            <a:r>
              <a:rPr lang="he-IL" sz="3600" b="1" dirty="0" smtClean="0">
                <a:solidFill>
                  <a:srgbClr val="7030A0"/>
                </a:solidFill>
              </a:rPr>
              <a:t>מהו הרעיון והשלכותיו  לחיי יחידים וקבוצות!?</a:t>
            </a:r>
            <a:endParaRPr lang="en-US" sz="3600" b="1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2780928"/>
            <a:ext cx="85689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3600" b="1" dirty="0">
                <a:solidFill>
                  <a:srgbClr val="C00000"/>
                </a:solidFill>
              </a:rPr>
              <a:t>2</a:t>
            </a:r>
            <a:r>
              <a:rPr lang="he-IL" sz="3600" b="1" dirty="0" smtClean="0">
                <a:solidFill>
                  <a:srgbClr val="C00000"/>
                </a:solidFill>
              </a:rPr>
              <a:t>. ביאור רעיון הקהילה הייעודית</a:t>
            </a:r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he-IL" sz="3200" b="1" dirty="0" smtClean="0">
                <a:solidFill>
                  <a:srgbClr val="C00000"/>
                </a:solidFill>
              </a:rPr>
              <a:t>עקרון </a:t>
            </a:r>
            <a:r>
              <a:rPr lang="he-IL" sz="3200" b="1" dirty="0" smtClean="0">
                <a:solidFill>
                  <a:srgbClr val="C00000"/>
                </a:solidFill>
              </a:rPr>
              <a:t>המסגרת הנחוצה - קהילה ייעודית</a:t>
            </a:r>
            <a:endParaRPr lang="en-US" sz="3200" b="1" dirty="0" smtClean="0">
              <a:solidFill>
                <a:srgbClr val="C00000"/>
              </a:solidFill>
            </a:endParaRPr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C00000"/>
                </a:solidFill>
              </a:rPr>
              <a:t> </a:t>
            </a:r>
            <a:r>
              <a:rPr lang="he-IL" sz="3200" b="1" dirty="0" smtClean="0">
                <a:solidFill>
                  <a:srgbClr val="C00000"/>
                </a:solidFill>
              </a:rPr>
              <a:t>צורכי היחיד/ה:  מימוש </a:t>
            </a:r>
            <a:r>
              <a:rPr lang="he-IL" sz="3200" b="1" dirty="0">
                <a:solidFill>
                  <a:srgbClr val="C00000"/>
                </a:solidFill>
              </a:rPr>
              <a:t>עצמי והגשמה עצמית 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916832"/>
            <a:ext cx="9036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en-US" sz="3600" b="1" dirty="0" smtClean="0">
                <a:solidFill>
                  <a:srgbClr val="002060"/>
                </a:solidFill>
              </a:rPr>
              <a:t> 1</a:t>
            </a:r>
            <a:r>
              <a:rPr lang="he-IL" sz="3600" b="1" dirty="0" smtClean="0">
                <a:solidFill>
                  <a:srgbClr val="002060"/>
                </a:solidFill>
              </a:rPr>
              <a:t>על </a:t>
            </a:r>
            <a:r>
              <a:rPr lang="he-IL" sz="3600" b="1" dirty="0" smtClean="0">
                <a:solidFill>
                  <a:srgbClr val="002060"/>
                </a:solidFill>
              </a:rPr>
              <a:t>הגשמה ציונית – על איזה ציונות מדובר?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4581128"/>
            <a:ext cx="8712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000" b="1" dirty="0" smtClean="0">
                <a:solidFill>
                  <a:srgbClr val="FF0000"/>
                </a:solidFill>
              </a:rPr>
              <a:t>3.  השאלות העומדות לפניכם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1520" y="5589240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2800" b="1" dirty="0" smtClean="0">
                <a:solidFill>
                  <a:srgbClr val="7030A0"/>
                </a:solidFill>
              </a:rPr>
              <a:t>מיכאל לבני, קיבוץ לוטן – </a:t>
            </a:r>
            <a:r>
              <a:rPr lang="he-IL" sz="2800" b="1" dirty="0" smtClean="0">
                <a:solidFill>
                  <a:srgbClr val="7030A0"/>
                </a:solidFill>
              </a:rPr>
              <a:t>נובמבר 2015– כסלו תשע"ו</a:t>
            </a:r>
            <a:endParaRPr lang="en-US" sz="2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213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92088"/>
          </a:xfrm>
        </p:spPr>
        <p:txBody>
          <a:bodyPr>
            <a:normAutofit/>
          </a:bodyPr>
          <a:lstStyle/>
          <a:p>
            <a:r>
              <a:rPr lang="he-IL" sz="3200" b="1" dirty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החלוציות והרפורמה כתנועות תיקון </a:t>
            </a:r>
            <a:endParaRPr lang="he-IL" sz="3200" dirty="0"/>
          </a:p>
        </p:txBody>
      </p:sp>
      <p:graphicFrame>
        <p:nvGraphicFramePr>
          <p:cNvPr id="7" name="מציין מיקום תוכן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4852787"/>
              </p:ext>
            </p:extLst>
          </p:nvPr>
        </p:nvGraphicFramePr>
        <p:xfrm>
          <a:off x="323528" y="980728"/>
          <a:ext cx="2132278" cy="54854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132278"/>
              </a:tblGrid>
              <a:tr h="1224136">
                <a:tc>
                  <a:txBody>
                    <a:bodyPr/>
                    <a:lstStyle/>
                    <a:p>
                      <a:pPr algn="ctr" rtl="1"/>
                      <a:r>
                        <a:rPr lang="he-IL" sz="1800" dirty="0" smtClean="0"/>
                        <a:t>ציונות </a:t>
                      </a:r>
                    </a:p>
                    <a:p>
                      <a:pPr algn="ctr" rtl="1"/>
                      <a:r>
                        <a:rPr lang="he-IL" sz="1800" dirty="0" smtClean="0"/>
                        <a:t>רפורמית</a:t>
                      </a:r>
                    </a:p>
                    <a:p>
                      <a:pPr algn="ctr" rtl="1"/>
                      <a:r>
                        <a:rPr lang="he-IL" sz="1800" dirty="0" smtClean="0"/>
                        <a:t>1975 - </a:t>
                      </a:r>
                      <a:endParaRPr lang="en-US" sz="1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13284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</a:rPr>
                        <a:t>שוללת סמכות </a:t>
                      </a:r>
                    </a:p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</a:rPr>
                        <a:t>ההלכה</a:t>
                      </a:r>
                      <a:endParaRPr lang="he-IL" sz="1800" b="1" dirty="0" smtClean="0">
                        <a:solidFill>
                          <a:srgbClr val="00B050"/>
                        </a:solidFill>
                      </a:endParaRPr>
                    </a:p>
                    <a:p>
                      <a:pPr algn="ctr" rtl="1"/>
                      <a:r>
                        <a:rPr lang="he-IL" sz="1800" b="1" dirty="0" smtClean="0">
                          <a:solidFill>
                            <a:srgbClr val="00B050"/>
                          </a:solidFill>
                        </a:rPr>
                        <a:t>מחייבת דת אך</a:t>
                      </a:r>
                    </a:p>
                    <a:p>
                      <a:pPr algn="ctr" rtl="1"/>
                      <a:r>
                        <a:rPr lang="he-IL" sz="1800" b="1" dirty="0" smtClean="0">
                          <a:solidFill>
                            <a:srgbClr val="00B050"/>
                          </a:solidFill>
                        </a:rPr>
                        <a:t>טעונה </a:t>
                      </a:r>
                      <a:r>
                        <a:rPr lang="he-IL" sz="1800" b="1" u="sng" dirty="0" smtClean="0">
                          <a:solidFill>
                            <a:srgbClr val="00B050"/>
                          </a:solidFill>
                        </a:rPr>
                        <a:t>תיקון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213284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solidFill>
                            <a:srgbClr val="00B050"/>
                          </a:solidFill>
                        </a:rPr>
                        <a:t>מחייבת קהילה ועם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rgbClr val="00B050"/>
                          </a:solidFill>
                        </a:rPr>
                        <a:t>אך טעונים</a:t>
                      </a:r>
                      <a:r>
                        <a:rPr lang="he-IL" b="1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he-IL" b="1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he-IL" b="1" u="sng" dirty="0" smtClean="0">
                          <a:solidFill>
                            <a:srgbClr val="00B050"/>
                          </a:solidFill>
                        </a:rPr>
                        <a:t>תיקון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rgbClr val="00B050"/>
                          </a:solidFill>
                        </a:rPr>
                        <a:t>אדמה, עבודה, שפה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rgbClr val="00B050"/>
                          </a:solidFill>
                        </a:rPr>
                        <a:t>עברית בא"י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u="sng" dirty="0" smtClean="0">
                          <a:solidFill>
                            <a:srgbClr val="00B050"/>
                          </a:solidFill>
                        </a:rPr>
                        <a:t>צדק חברתי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213284">
                <a:tc>
                  <a:txBody>
                    <a:bodyPr/>
                    <a:lstStyle/>
                    <a:p>
                      <a:pPr algn="ctr" rtl="1"/>
                      <a:r>
                        <a:rPr lang="he-IL" b="1" u="sng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מכלול תרבותי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תיקון פולחן וחברה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בבית הלאומי</a:t>
                      </a:r>
                    </a:p>
                    <a:p>
                      <a:pPr algn="ctr" rtl="1"/>
                      <a:r>
                        <a:rPr lang="he-IL" sz="24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יהדות יצירתית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מורשת</a:t>
                      </a:r>
                      <a:r>
                        <a:rPr lang="he-IL" b="1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הנבואה</a:t>
                      </a:r>
                      <a:endParaRPr lang="he-IL" b="1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מציין מיקום תוכן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2576534"/>
              </p:ext>
            </p:extLst>
          </p:nvPr>
        </p:nvGraphicFramePr>
        <p:xfrm>
          <a:off x="4644008" y="980729"/>
          <a:ext cx="2026568" cy="542347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26568"/>
              </a:tblGrid>
              <a:tr h="1152127">
                <a:tc>
                  <a:txBody>
                    <a:bodyPr/>
                    <a:lstStyle/>
                    <a:p>
                      <a:pPr algn="ctr" rtl="1"/>
                      <a:r>
                        <a:rPr lang="he-IL" sz="1800" dirty="0" smtClean="0"/>
                        <a:t>הרפורמה</a:t>
                      </a:r>
                    </a:p>
                    <a:p>
                      <a:pPr algn="ctr" rtl="1"/>
                      <a:r>
                        <a:rPr lang="he-IL" sz="1800" dirty="0" smtClean="0"/>
                        <a:t>בראשיתה</a:t>
                      </a:r>
                    </a:p>
                    <a:p>
                      <a:pPr algn="ctr" rtl="1"/>
                      <a:r>
                        <a:rPr lang="he-IL" sz="1800" dirty="0" smtClean="0"/>
                        <a:t>1825 - 1925</a:t>
                      </a:r>
                    </a:p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3284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</a:rPr>
                        <a:t>שוללת סמכות </a:t>
                      </a:r>
                    </a:p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</a:rPr>
                        <a:t>ההלכה</a:t>
                      </a:r>
                      <a:endParaRPr lang="en-US" sz="1800" b="1" dirty="0" smtClean="0">
                        <a:solidFill>
                          <a:srgbClr val="00B050"/>
                        </a:solidFill>
                      </a:endParaRPr>
                    </a:p>
                    <a:p>
                      <a:pPr algn="ctr" rtl="1"/>
                      <a:r>
                        <a:rPr lang="he-IL" sz="1800" b="1" dirty="0" smtClean="0">
                          <a:solidFill>
                            <a:srgbClr val="00B050"/>
                          </a:solidFill>
                        </a:rPr>
                        <a:t>מחייבת אמונה ופולחן אך הם</a:t>
                      </a:r>
                    </a:p>
                    <a:p>
                      <a:pPr algn="ctr" rtl="1"/>
                      <a:r>
                        <a:rPr lang="he-IL" sz="1800" b="1" dirty="0" smtClean="0">
                          <a:solidFill>
                            <a:srgbClr val="00B050"/>
                          </a:solidFill>
                        </a:rPr>
                        <a:t>טעונים </a:t>
                      </a:r>
                      <a:r>
                        <a:rPr lang="he-IL" sz="1800" b="1" u="sng" dirty="0" smtClean="0">
                          <a:solidFill>
                            <a:srgbClr val="00B050"/>
                          </a:solidFill>
                        </a:rPr>
                        <a:t>תיקון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1308679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/>
                        <a:t> </a:t>
                      </a:r>
                      <a:r>
                        <a:rPr lang="he-IL" sz="1800" b="1" dirty="0" smtClean="0">
                          <a:solidFill>
                            <a:srgbClr val="FF0000"/>
                          </a:solidFill>
                        </a:rPr>
                        <a:t>שוללת</a:t>
                      </a:r>
                      <a:r>
                        <a:rPr lang="he-IL" sz="1800" b="1" baseline="0" dirty="0" smtClean="0">
                          <a:solidFill>
                            <a:srgbClr val="FF0000"/>
                          </a:solidFill>
                        </a:rPr>
                        <a:t> קשר </a:t>
                      </a:r>
                    </a:p>
                    <a:p>
                      <a:pPr algn="ctr" rtl="1"/>
                      <a:r>
                        <a:rPr lang="he-IL" sz="1800" b="1" baseline="0" dirty="0" smtClean="0">
                          <a:solidFill>
                            <a:srgbClr val="FF0000"/>
                          </a:solidFill>
                        </a:rPr>
                        <a:t>מחייב לעם.</a:t>
                      </a:r>
                    </a:p>
                    <a:p>
                      <a:pPr algn="ctr" rtl="1"/>
                      <a:r>
                        <a:rPr lang="he-IL" sz="1800" b="1" baseline="0" dirty="0" smtClean="0">
                          <a:solidFill>
                            <a:srgbClr val="FF0000"/>
                          </a:solidFill>
                        </a:rPr>
                        <a:t>קהילת "פולחן"</a:t>
                      </a:r>
                    </a:p>
                    <a:p>
                      <a:pPr algn="ctr" rtl="1"/>
                      <a:r>
                        <a:rPr lang="he-IL" sz="1800" b="1" baseline="0" dirty="0" smtClean="0">
                          <a:solidFill>
                            <a:srgbClr val="FF0000"/>
                          </a:solidFill>
                        </a:rPr>
                        <a:t>(דת) בלבד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1213284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יהדות </a:t>
                      </a:r>
                      <a:r>
                        <a:rPr lang="he-IL" sz="1800" b="1" u="sng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כזרם דתי</a:t>
                      </a:r>
                    </a:p>
                    <a:p>
                      <a:pPr algn="ctr" rtl="1"/>
                      <a:r>
                        <a:rPr lang="he-IL" sz="18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קהילת פולחן</a:t>
                      </a:r>
                    </a:p>
                    <a:p>
                      <a:pPr algn="ctr" rtl="1"/>
                      <a:r>
                        <a:rPr lang="he-IL" sz="18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הפצת מסר</a:t>
                      </a:r>
                    </a:p>
                    <a:p>
                      <a:pPr algn="ctr" rtl="1"/>
                      <a:r>
                        <a:rPr lang="he-IL" sz="18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אתי-מוסרי בין העמים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מציין מיקום תוכן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1287391"/>
              </p:ext>
            </p:extLst>
          </p:nvPr>
        </p:nvGraphicFramePr>
        <p:xfrm>
          <a:off x="2483768" y="980728"/>
          <a:ext cx="2160240" cy="536941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160240"/>
              </a:tblGrid>
              <a:tr h="1224135">
                <a:tc>
                  <a:txBody>
                    <a:bodyPr/>
                    <a:lstStyle/>
                    <a:p>
                      <a:pPr algn="ctr" rtl="1"/>
                      <a:r>
                        <a:rPr lang="he-IL" sz="1800" dirty="0" smtClean="0"/>
                        <a:t>ציונות תרבותית</a:t>
                      </a:r>
                    </a:p>
                    <a:p>
                      <a:pPr algn="ctr" rtl="1"/>
                      <a:r>
                        <a:rPr lang="he-IL" sz="1800" dirty="0" smtClean="0"/>
                        <a:t>חלוצית</a:t>
                      </a:r>
                    </a:p>
                    <a:p>
                      <a:pPr algn="ctr" rtl="1"/>
                      <a:r>
                        <a:rPr lang="he-IL" sz="1800" dirty="0" smtClean="0"/>
                        <a:t>1900-1950</a:t>
                      </a:r>
                      <a:endParaRPr lang="en-US" sz="1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129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</a:rPr>
                        <a:t>שוללת</a:t>
                      </a:r>
                      <a:r>
                        <a:rPr lang="he-IL" sz="1800" b="1" baseline="0" dirty="0" smtClean="0">
                          <a:solidFill>
                            <a:schemeClr val="tx1"/>
                          </a:solidFill>
                        </a:rPr>
                        <a:t> סמכות</a:t>
                      </a:r>
                    </a:p>
                    <a:p>
                      <a:pPr algn="ctr" rtl="1"/>
                      <a:r>
                        <a:rPr lang="he-IL" sz="1800" b="1" baseline="0" dirty="0" smtClean="0">
                          <a:solidFill>
                            <a:schemeClr val="tx1"/>
                          </a:solidFill>
                        </a:rPr>
                        <a:t>ההלכה</a:t>
                      </a:r>
                      <a:endParaRPr lang="he-IL" sz="18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 rtl="1"/>
                      <a:r>
                        <a:rPr lang="he-IL" sz="1800" b="1" dirty="0" smtClean="0">
                          <a:solidFill>
                            <a:srgbClr val="FF0000"/>
                          </a:solidFill>
                        </a:rPr>
                        <a:t>שוללת דת-אמונה </a:t>
                      </a:r>
                      <a:r>
                        <a:rPr lang="he-IL" sz="18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he-IL" sz="1800" b="1" dirty="0" smtClean="0">
                          <a:solidFill>
                            <a:srgbClr val="FF0000"/>
                          </a:solidFill>
                        </a:rPr>
                        <a:t>ופולחן מסורתי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1213284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solidFill>
                            <a:srgbClr val="00B050"/>
                          </a:solidFill>
                        </a:rPr>
                        <a:t>מחייבת קהילה ועם</a:t>
                      </a:r>
                      <a:r>
                        <a:rPr lang="he-IL" b="1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endParaRPr lang="he-IL" b="1" dirty="0" smtClean="0">
                        <a:solidFill>
                          <a:srgbClr val="00B050"/>
                        </a:solidFill>
                      </a:endParaRP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rgbClr val="00B050"/>
                          </a:solidFill>
                        </a:rPr>
                        <a:t>אך הם טעונים</a:t>
                      </a:r>
                      <a:r>
                        <a:rPr lang="he-IL" b="1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he-IL" b="1" u="sng" dirty="0" smtClean="0">
                          <a:solidFill>
                            <a:srgbClr val="00B050"/>
                          </a:solidFill>
                        </a:rPr>
                        <a:t>תיקון:</a:t>
                      </a:r>
                      <a:r>
                        <a:rPr lang="he-IL" b="1" u="sng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he-IL" b="1" dirty="0" smtClean="0">
                          <a:solidFill>
                            <a:srgbClr val="00B050"/>
                          </a:solidFill>
                        </a:rPr>
                        <a:t>אדמה, עבודה, שפה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rgbClr val="00B050"/>
                          </a:solidFill>
                        </a:rPr>
                        <a:t>עברית בא"י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u="sng" dirty="0" smtClean="0">
                          <a:solidFill>
                            <a:srgbClr val="00B050"/>
                          </a:solidFill>
                        </a:rPr>
                        <a:t>צדק חברתי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1213284">
                <a:tc>
                  <a:txBody>
                    <a:bodyPr/>
                    <a:lstStyle/>
                    <a:p>
                      <a:pPr algn="ctr" rtl="1"/>
                      <a:r>
                        <a:rPr lang="he-IL" b="1" u="sng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מכלול תרבותי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דגש:</a:t>
                      </a:r>
                      <a:r>
                        <a:rPr lang="en-US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he-IL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הקמת חברת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מופת בבית הלאומי</a:t>
                      </a:r>
                    </a:p>
                    <a:p>
                      <a:pPr algn="ctr" rtl="1"/>
                      <a:r>
                        <a:rPr lang="he-IL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מורשת</a:t>
                      </a:r>
                      <a:r>
                        <a:rPr lang="he-IL" b="1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הנבואה</a:t>
                      </a:r>
                    </a:p>
                    <a:p>
                      <a:pPr algn="ctr" rtl="1"/>
                      <a:r>
                        <a:rPr lang="he-IL" b="1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יהדות "חופשית"</a:t>
                      </a:r>
                      <a:endParaRPr lang="he-IL" b="1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מציין מיקום תוכן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7460447"/>
              </p:ext>
            </p:extLst>
          </p:nvPr>
        </p:nvGraphicFramePr>
        <p:xfrm>
          <a:off x="6660232" y="980728"/>
          <a:ext cx="2026568" cy="543433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26568"/>
              </a:tblGrid>
              <a:tr h="1213284">
                <a:tc>
                  <a:txBody>
                    <a:bodyPr/>
                    <a:lstStyle/>
                    <a:p>
                      <a:pPr algn="r" rtl="1"/>
                      <a:r>
                        <a:rPr lang="he-IL" sz="2400" b="1" dirty="0" smtClean="0"/>
                        <a:t>היהדות</a:t>
                      </a:r>
                      <a:endParaRPr lang="he-IL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3284">
                <a:tc>
                  <a:txBody>
                    <a:bodyPr/>
                    <a:lstStyle/>
                    <a:p>
                      <a:pPr algn="r" rtl="1"/>
                      <a:r>
                        <a:rPr lang="he-IL" b="1" dirty="0" smtClean="0">
                          <a:solidFill>
                            <a:schemeClr val="tx1"/>
                          </a:solidFill>
                        </a:rPr>
                        <a:t>"דת"  </a:t>
                      </a:r>
                    </a:p>
                    <a:p>
                      <a:pPr algn="r" rtl="1"/>
                      <a:r>
                        <a:rPr lang="he-IL" b="1" dirty="0" smtClean="0">
                          <a:solidFill>
                            <a:schemeClr val="tx1"/>
                          </a:solidFill>
                        </a:rPr>
                        <a:t>אמונה , פולחן</a:t>
                      </a:r>
                    </a:p>
                    <a:p>
                      <a:pPr algn="r" rtl="1"/>
                      <a:r>
                        <a:rPr lang="he-IL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בין האדם</a:t>
                      </a:r>
                      <a:r>
                        <a:rPr lang="he-IL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והמקום</a:t>
                      </a:r>
                      <a:endParaRPr lang="en-US" b="1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pPr algn="r" rtl="1"/>
                      <a:r>
                        <a:rPr lang="he-IL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קדושת</a:t>
                      </a:r>
                      <a:r>
                        <a:rPr lang="he-IL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הבריאה</a:t>
                      </a:r>
                      <a:endParaRPr lang="en-US" b="1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61864">
                <a:tc>
                  <a:txBody>
                    <a:bodyPr/>
                    <a:lstStyle/>
                    <a:p>
                      <a:pPr algn="r" rtl="1"/>
                      <a:r>
                        <a:rPr lang="he-IL" b="1" dirty="0" smtClean="0">
                          <a:solidFill>
                            <a:schemeClr val="tx1"/>
                          </a:solidFill>
                        </a:rPr>
                        <a:t>הקהילה כמחייבת</a:t>
                      </a:r>
                    </a:p>
                    <a:p>
                      <a:pPr algn="r" rtl="1"/>
                      <a:r>
                        <a:rPr lang="he-IL" b="1" dirty="0" smtClean="0">
                          <a:solidFill>
                            <a:schemeClr val="tx1"/>
                          </a:solidFill>
                        </a:rPr>
                        <a:t>כחלק מהעם</a:t>
                      </a:r>
                    </a:p>
                    <a:p>
                      <a:pPr algn="r" rtl="1"/>
                      <a:r>
                        <a:rPr lang="he-IL" b="1" dirty="0" smtClean="0">
                          <a:solidFill>
                            <a:schemeClr val="tx1"/>
                          </a:solidFill>
                        </a:rPr>
                        <a:t>התנהלות חברתית</a:t>
                      </a:r>
                    </a:p>
                    <a:p>
                      <a:pPr algn="r" rtl="1"/>
                      <a:r>
                        <a:rPr lang="he-IL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בין האדם וחברו</a:t>
                      </a:r>
                    </a:p>
                    <a:p>
                      <a:pPr algn="r" rtl="1"/>
                      <a:r>
                        <a:rPr lang="he-IL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קדושת האדם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94968">
                <a:tc>
                  <a:txBody>
                    <a:bodyPr/>
                    <a:lstStyle/>
                    <a:p>
                      <a:pPr algn="r" rtl="1"/>
                      <a:endParaRPr lang="he-IL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</a:rPr>
                        <a:t>אמונה לגבי יהדות</a:t>
                      </a:r>
                    </a:p>
                    <a:p>
                      <a:pPr algn="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</a:rPr>
                        <a:t>אמונה לגבי ייעוד</a:t>
                      </a:r>
                    </a:p>
                    <a:p>
                      <a:pPr algn="r" rtl="1"/>
                      <a:endParaRPr lang="en-US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9090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268760"/>
            <a:ext cx="856895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000" b="1" dirty="0">
                <a:solidFill>
                  <a:srgbClr val="C00000"/>
                </a:solidFill>
              </a:rPr>
              <a:t>2</a:t>
            </a:r>
            <a:r>
              <a:rPr lang="he-IL" sz="4000" b="1" dirty="0" smtClean="0">
                <a:solidFill>
                  <a:srgbClr val="C00000"/>
                </a:solidFill>
              </a:rPr>
              <a:t>. ביאור רעיון הקהילה הייעודית</a:t>
            </a:r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he-IL" sz="3600" b="1" dirty="0" smtClean="0">
                <a:solidFill>
                  <a:srgbClr val="C00000"/>
                </a:solidFill>
              </a:rPr>
              <a:t>עקרון </a:t>
            </a:r>
            <a:r>
              <a:rPr lang="he-IL" sz="3600" b="1" dirty="0" smtClean="0">
                <a:solidFill>
                  <a:srgbClr val="C00000"/>
                </a:solidFill>
              </a:rPr>
              <a:t>המסגרת הנחוצה - קהילה ייעודית</a:t>
            </a:r>
            <a:endParaRPr lang="en-US" sz="3600" b="1" dirty="0" smtClean="0">
              <a:solidFill>
                <a:srgbClr val="C00000"/>
              </a:solidFill>
            </a:endParaRPr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rgbClr val="C00000"/>
                </a:solidFill>
              </a:rPr>
              <a:t> </a:t>
            </a:r>
            <a:r>
              <a:rPr lang="he-IL" sz="3600" b="1" dirty="0" smtClean="0">
                <a:solidFill>
                  <a:srgbClr val="C00000"/>
                </a:solidFill>
              </a:rPr>
              <a:t>צורכי היחיד/ה:  </a:t>
            </a:r>
            <a:endParaRPr lang="he-IL" sz="3600" b="1" dirty="0" smtClean="0">
              <a:solidFill>
                <a:srgbClr val="C00000"/>
              </a:solidFill>
            </a:endParaRPr>
          </a:p>
          <a:p>
            <a:pPr algn="r" rtl="1"/>
            <a:r>
              <a:rPr lang="he-IL" sz="3600" b="1" dirty="0" smtClean="0">
                <a:solidFill>
                  <a:srgbClr val="C00000"/>
                </a:solidFill>
              </a:rPr>
              <a:t>            מימוש </a:t>
            </a:r>
            <a:r>
              <a:rPr lang="he-IL" sz="3600" b="1" dirty="0">
                <a:solidFill>
                  <a:srgbClr val="C00000"/>
                </a:solidFill>
              </a:rPr>
              <a:t>עצמי והגשמה עצמית </a:t>
            </a:r>
            <a:endParaRPr lang="en-US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503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34242" y="153740"/>
            <a:ext cx="8758238" cy="17630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defRPr/>
            </a:pPr>
            <a:r>
              <a:rPr lang="he-IL" b="1" dirty="0" smtClean="0">
                <a:solidFill>
                  <a:schemeClr val="accent4">
                    <a:lumMod val="75000"/>
                  </a:schemeClr>
                </a:solidFill>
                <a:latin typeface="Eras Bold ITC" pitchFamily="34" charset="0"/>
                <a:cs typeface="+mn-cs"/>
              </a:rPr>
              <a:t>עם ישראל כקהילה ייעודית משימתית</a:t>
            </a:r>
            <a:r>
              <a:rPr lang="he-IL" dirty="0" smtClean="0">
                <a:solidFill>
                  <a:schemeClr val="accent4">
                    <a:lumMod val="75000"/>
                  </a:schemeClr>
                </a:solidFill>
                <a:latin typeface="Eras Bold ITC" pitchFamily="34" charset="0"/>
                <a:cs typeface="+mn-cs"/>
              </a:rPr>
              <a:t/>
            </a:r>
            <a:br>
              <a:rPr lang="he-IL" dirty="0" smtClean="0">
                <a:solidFill>
                  <a:schemeClr val="accent4">
                    <a:lumMod val="75000"/>
                  </a:schemeClr>
                </a:solidFill>
                <a:latin typeface="Eras Bold ITC" pitchFamily="34" charset="0"/>
                <a:cs typeface="+mn-cs"/>
              </a:rPr>
            </a:b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INTENTIONAL COMMUNITY</a:t>
            </a:r>
            <a:r>
              <a:rPr lang="he-IL" dirty="0" smtClean="0">
                <a:latin typeface="Eras Bold ITC" pitchFamily="34" charset="0"/>
                <a:cs typeface="+mn-cs"/>
              </a:rPr>
              <a:t/>
            </a:r>
            <a:br>
              <a:rPr lang="he-IL" dirty="0" smtClean="0">
                <a:latin typeface="Eras Bold ITC" pitchFamily="34" charset="0"/>
                <a:cs typeface="+mn-cs"/>
              </a:rPr>
            </a:br>
            <a:r>
              <a:rPr lang="he-IL" sz="4000" dirty="0" smtClean="0">
                <a:solidFill>
                  <a:srgbClr val="FF0000"/>
                </a:solidFill>
                <a:latin typeface="Eras Bold ITC" pitchFamily="34" charset="0"/>
                <a:cs typeface="+mn-cs"/>
              </a:rPr>
              <a:t>"לתקן עולם במלכות שדי"</a:t>
            </a:r>
            <a:endParaRPr lang="en-US" sz="4000" dirty="0">
              <a:solidFill>
                <a:srgbClr val="FF0000"/>
              </a:solidFill>
              <a:latin typeface="Eras Bold ITC" pitchFamily="34" charset="0"/>
              <a:cs typeface="+mn-cs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34242" y="2132856"/>
            <a:ext cx="8758238" cy="1840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>
              <a:spcBef>
                <a:spcPct val="20000"/>
              </a:spcBef>
              <a:buFont typeface="Wingdings" pitchFamily="2" charset="2"/>
              <a:buChar char="q"/>
            </a:pPr>
            <a:r>
              <a:rPr lang="he-IL" altLang="en-US" sz="3200" b="1" dirty="0" smtClean="0">
                <a:solidFill>
                  <a:srgbClr val="FF0000"/>
                </a:solidFill>
                <a:latin typeface="Calibri" pitchFamily="34" charset="0"/>
              </a:rPr>
              <a:t>יחידים </a:t>
            </a:r>
            <a:r>
              <a:rPr lang="he-IL" altLang="en-US" sz="3200" b="1" dirty="0">
                <a:solidFill>
                  <a:srgbClr val="FF0000"/>
                </a:solidFill>
                <a:latin typeface="Calibri" pitchFamily="34" charset="0"/>
              </a:rPr>
              <a:t>חוברים יחד באופן רצוני ומודע</a:t>
            </a:r>
          </a:p>
          <a:p>
            <a:pPr algn="r" rtl="1" eaLnBrk="1" hangingPunct="1">
              <a:spcBef>
                <a:spcPct val="20000"/>
              </a:spcBef>
              <a:buFont typeface="Wingdings" pitchFamily="2" charset="2"/>
              <a:buChar char="q"/>
            </a:pPr>
            <a:r>
              <a:rPr lang="he-IL" altLang="en-US" sz="3200" b="1" dirty="0" smtClean="0">
                <a:solidFill>
                  <a:srgbClr val="0070C0"/>
                </a:solidFill>
                <a:latin typeface="Calibri" pitchFamily="34" charset="0"/>
              </a:rPr>
              <a:t>היחד – על סמך </a:t>
            </a:r>
            <a:r>
              <a:rPr lang="he-IL" altLang="en-US" sz="36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אמונה</a:t>
            </a:r>
            <a:r>
              <a:rPr lang="he-IL" altLang="en-US" sz="3200" b="1" dirty="0" smtClean="0">
                <a:solidFill>
                  <a:srgbClr val="0070C0"/>
                </a:solidFill>
                <a:latin typeface="Calibri" pitchFamily="34" charset="0"/>
              </a:rPr>
              <a:t> וערכים משותפים   (בובר)</a:t>
            </a:r>
          </a:p>
          <a:p>
            <a:pPr algn="r" rtl="1" eaLnBrk="1" hangingPunct="1">
              <a:spcBef>
                <a:spcPct val="20000"/>
              </a:spcBef>
              <a:buFont typeface="Wingdings" pitchFamily="2" charset="2"/>
              <a:buChar char="q"/>
            </a:pPr>
            <a:r>
              <a:rPr lang="he-IL" altLang="en-US" sz="3200" b="1" dirty="0" smtClean="0">
                <a:solidFill>
                  <a:srgbClr val="403152"/>
                </a:solidFill>
                <a:latin typeface="Calibri" pitchFamily="34" charset="0"/>
              </a:rPr>
              <a:t> קהילה לא רק כבית כי אם </a:t>
            </a:r>
            <a:r>
              <a:rPr lang="he-IL" altLang="en-US" sz="3200" b="1" u="sng" dirty="0" smtClean="0">
                <a:solidFill>
                  <a:srgbClr val="403152"/>
                </a:solidFill>
                <a:latin typeface="Calibri" pitchFamily="34" charset="0"/>
              </a:rPr>
              <a:t>גם כדרך למשימה</a:t>
            </a:r>
            <a:endParaRPr lang="he-IL" altLang="en-US" sz="3200" b="1" u="sng" dirty="0">
              <a:solidFill>
                <a:srgbClr val="403152"/>
              </a:solidFill>
              <a:latin typeface="Calibri" pitchFamily="34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95288" y="3967956"/>
            <a:ext cx="8137525" cy="176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>
              <a:spcBef>
                <a:spcPct val="20000"/>
              </a:spcBef>
              <a:buFont typeface="Wingdings" pitchFamily="2" charset="2"/>
              <a:buChar char="q"/>
            </a:pPr>
            <a:r>
              <a:rPr lang="he-IL" altLang="en-US" sz="3200" b="1" dirty="0">
                <a:solidFill>
                  <a:srgbClr val="00B050"/>
                </a:solidFill>
                <a:latin typeface="Calibri" pitchFamily="34" charset="0"/>
              </a:rPr>
              <a:t>אחריות הדדית – חלקית עד מלאה</a:t>
            </a:r>
          </a:p>
          <a:p>
            <a:pPr algn="r" rtl="1" eaLnBrk="1" hangingPunct="1">
              <a:spcBef>
                <a:spcPct val="20000"/>
              </a:spcBef>
            </a:pPr>
            <a:r>
              <a:rPr lang="he-IL" altLang="en-US" sz="3200" b="1" dirty="0">
                <a:solidFill>
                  <a:srgbClr val="000000"/>
                </a:solidFill>
                <a:latin typeface="Calibri" pitchFamily="34" charset="0"/>
              </a:rPr>
              <a:t>    </a:t>
            </a:r>
            <a:r>
              <a:rPr lang="he-IL" altLang="en-US" sz="3200" b="1" dirty="0">
                <a:solidFill>
                  <a:srgbClr val="00B050"/>
                </a:solidFill>
                <a:latin typeface="Calibri" pitchFamily="34" charset="0"/>
              </a:rPr>
              <a:t>- מתוך אמונה שכך</a:t>
            </a:r>
            <a:r>
              <a:rPr lang="en-US" altLang="en-US" sz="3200" b="1" dirty="0">
                <a:solidFill>
                  <a:srgbClr val="00B050"/>
                </a:solidFill>
                <a:latin typeface="Calibri" pitchFamily="34" charset="0"/>
              </a:rPr>
              <a:t> </a:t>
            </a:r>
            <a:r>
              <a:rPr lang="he-IL" altLang="en-US" sz="3200" b="1" dirty="0">
                <a:solidFill>
                  <a:srgbClr val="00B050"/>
                </a:solidFill>
                <a:latin typeface="Calibri" pitchFamily="34" charset="0"/>
              </a:rPr>
              <a:t>צודק יותר וטוב יותר</a:t>
            </a:r>
          </a:p>
          <a:p>
            <a:pPr algn="r" rtl="1" eaLnBrk="1" hangingPunct="1">
              <a:spcBef>
                <a:spcPct val="20000"/>
              </a:spcBef>
            </a:pPr>
            <a:r>
              <a:rPr lang="he-IL" altLang="en-US" sz="3200" b="1" dirty="0">
                <a:solidFill>
                  <a:srgbClr val="00B050"/>
                </a:solidFill>
                <a:latin typeface="Calibri" pitchFamily="34" charset="0"/>
              </a:rPr>
              <a:t>    - כאמצעי המאפשר קידום משימות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288" y="5868561"/>
            <a:ext cx="8137525" cy="584775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he-IL" sz="3200" b="1" dirty="0">
                <a:solidFill>
                  <a:srgbClr val="8064A2">
                    <a:lumMod val="50000"/>
                  </a:srgbClr>
                </a:solidFill>
                <a:latin typeface="Calibri"/>
                <a:cs typeface="Arial"/>
              </a:rPr>
              <a:t>מעורבות בחברה–מקומית, ארצית, </a:t>
            </a:r>
            <a:r>
              <a:rPr lang="he-IL" sz="3200" b="1" dirty="0" smtClean="0">
                <a:solidFill>
                  <a:srgbClr val="8064A2">
                    <a:lumMod val="50000"/>
                  </a:srgbClr>
                </a:solidFill>
                <a:latin typeface="Calibri"/>
                <a:cs typeface="Arial"/>
              </a:rPr>
              <a:t>עולמית</a:t>
            </a:r>
            <a:endParaRPr lang="he-IL" sz="3200" b="1" dirty="0">
              <a:solidFill>
                <a:srgbClr val="8064A2">
                  <a:lumMod val="50000"/>
                </a:srgbClr>
              </a:solidFill>
              <a:latin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28651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333375"/>
            <a:ext cx="8229600" cy="79216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>
              <a:defRPr/>
            </a:pPr>
            <a:r>
              <a:rPr lang="he-IL" smtClean="0"/>
              <a:t> </a:t>
            </a:r>
            <a:r>
              <a:rPr lang="he-IL" sz="3200" b="1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היחיד/ה בקהילה ייעודית-המשימתית-1 </a:t>
            </a:r>
            <a:endParaRPr lang="en-US" sz="3200" b="1" dirty="0">
              <a:solidFill>
                <a:schemeClr val="bg2">
                  <a:lumMod val="10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8313" y="1125538"/>
            <a:ext cx="8064500" cy="646112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he-IL" sz="3600" b="1" spc="300" dirty="0">
                <a:solidFill>
                  <a:srgbClr val="8064A2"/>
                </a:solidFill>
                <a:latin typeface="Calibri"/>
                <a:cs typeface="Arial"/>
              </a:rPr>
              <a:t>מימוש עצמי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55650" y="1773238"/>
            <a:ext cx="8064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>
              <a:spcBef>
                <a:spcPct val="20000"/>
              </a:spcBef>
            </a:pPr>
            <a:r>
              <a:rPr lang="he-IL" altLang="en-US" sz="3200" b="1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he-IL" altLang="en-US" sz="3200" b="1">
                <a:solidFill>
                  <a:srgbClr val="984807"/>
                </a:solidFill>
                <a:latin typeface="Calibri" pitchFamily="34" charset="0"/>
              </a:rPr>
              <a:t>צרכים פיזיים קיומיים – מזון, כסות, קורת גג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95288" y="2997200"/>
            <a:ext cx="821055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/>
            <a:r>
              <a:rPr lang="he-IL" altLang="en-US" sz="3200" b="1">
                <a:solidFill>
                  <a:srgbClr val="00B050"/>
                </a:solidFill>
                <a:latin typeface="Calibri" pitchFamily="34" charset="0"/>
              </a:rPr>
              <a:t>עידון </a:t>
            </a:r>
            <a:r>
              <a:rPr lang="he-IL" altLang="en-US" sz="3200" b="1" u="sng">
                <a:solidFill>
                  <a:srgbClr val="00B050"/>
                </a:solidFill>
                <a:latin typeface="Calibri" pitchFamily="34" charset="0"/>
              </a:rPr>
              <a:t>דחף התוקפנות </a:t>
            </a:r>
            <a:r>
              <a:rPr lang="he-IL" altLang="en-US" sz="3200" b="1">
                <a:solidFill>
                  <a:srgbClr val="00B050"/>
                </a:solidFill>
                <a:latin typeface="Calibri" pitchFamily="34" charset="0"/>
              </a:rPr>
              <a:t>(הגדרה עצמית) ע"י עבודה</a:t>
            </a:r>
          </a:p>
          <a:p>
            <a:pPr algn="r" rtl="1"/>
            <a:r>
              <a:rPr lang="he-IL" altLang="en-US" sz="3200" b="1">
                <a:solidFill>
                  <a:srgbClr val="00B050"/>
                </a:solidFill>
                <a:latin typeface="Calibri" pitchFamily="34" charset="0"/>
              </a:rPr>
              <a:t> (מה זאת "עבודה" בקהילה ייעודית-משימתית</a:t>
            </a:r>
            <a:r>
              <a:rPr lang="en-US" altLang="en-US" sz="3200" b="1">
                <a:solidFill>
                  <a:srgbClr val="00B050"/>
                </a:solidFill>
                <a:latin typeface="Calibri" pitchFamily="34" charset="0"/>
              </a:rPr>
              <a:t>?</a:t>
            </a:r>
            <a:r>
              <a:rPr lang="he-IL" altLang="en-US" sz="3200" b="1">
                <a:solidFill>
                  <a:srgbClr val="00B050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79388" y="4076700"/>
            <a:ext cx="84963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/>
            <a:r>
              <a:rPr lang="he-IL" altLang="en-US" sz="3200" b="1">
                <a:solidFill>
                  <a:srgbClr val="FF0000"/>
                </a:solidFill>
                <a:latin typeface="Calibri" pitchFamily="34" charset="0"/>
              </a:rPr>
              <a:t>עידון </a:t>
            </a:r>
            <a:r>
              <a:rPr lang="he-IL" altLang="en-US" sz="3200" b="1" u="sng">
                <a:solidFill>
                  <a:srgbClr val="FF0000"/>
                </a:solidFill>
                <a:latin typeface="Calibri" pitchFamily="34" charset="0"/>
              </a:rPr>
              <a:t>הדחף המיני </a:t>
            </a:r>
            <a:r>
              <a:rPr lang="he-IL" altLang="en-US" sz="3200" b="1">
                <a:solidFill>
                  <a:srgbClr val="FF0000"/>
                </a:solidFill>
                <a:latin typeface="Calibri" pitchFamily="34" charset="0"/>
              </a:rPr>
              <a:t>לאהבה - "היחד עם"</a:t>
            </a:r>
          </a:p>
          <a:p>
            <a:pPr algn="r" rtl="1"/>
            <a:r>
              <a:rPr lang="he-IL" altLang="en-US" sz="3200" b="1">
                <a:solidFill>
                  <a:srgbClr val="FF0000"/>
                </a:solidFill>
                <a:latin typeface="Calibri" pitchFamily="34" charset="0"/>
              </a:rPr>
              <a:t> יקיריך, קהילתך (ואהבת לרעך כמוך = אחריות), </a:t>
            </a:r>
          </a:p>
          <a:p>
            <a:pPr algn="r" rtl="1"/>
            <a:r>
              <a:rPr lang="he-IL" altLang="en-US" sz="3200" b="1">
                <a:solidFill>
                  <a:srgbClr val="FF0000"/>
                </a:solidFill>
                <a:latin typeface="Calibri" pitchFamily="34" charset="0"/>
              </a:rPr>
              <a:t> אהבת סביבתך (כאן ביתי אל מול אדום)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68313" y="5876925"/>
            <a:ext cx="80645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>
              <a:spcBef>
                <a:spcPct val="20000"/>
              </a:spcBef>
            </a:pPr>
            <a:r>
              <a:rPr lang="he-IL" altLang="en-US" sz="3600" b="1">
                <a:solidFill>
                  <a:srgbClr val="632523"/>
                </a:solidFill>
                <a:latin typeface="Calibri" pitchFamily="34" charset="0"/>
              </a:rPr>
              <a:t>א.ד. גורדון - מימוש עצמי כ"חיי שעה"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42938" y="2420938"/>
            <a:ext cx="81057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he-IL" altLang="en-US" sz="3200" b="1">
                <a:solidFill>
                  <a:srgbClr val="002060"/>
                </a:solidFill>
              </a:rPr>
              <a:t>צרכים פסיכולוגיים - חברתיים</a:t>
            </a:r>
            <a:endParaRPr lang="en-US" altLang="en-US" sz="3200" b="1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724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39738" y="404813"/>
            <a:ext cx="8229600" cy="71913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he-IL" smtClean="0"/>
              <a:t> </a:t>
            </a:r>
            <a:r>
              <a:rPr lang="he-IL" sz="3200" b="1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היחיד/ה בקהילה ייעודית-המשימתית-2 </a:t>
            </a:r>
            <a:endParaRPr lang="en-US" sz="3200" dirty="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58775" y="1196975"/>
            <a:ext cx="80502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>
              <a:spcBef>
                <a:spcPct val="20000"/>
              </a:spcBef>
            </a:pPr>
            <a:r>
              <a:rPr lang="he-IL" altLang="en-US" sz="3600" b="1">
                <a:solidFill>
                  <a:srgbClr val="953735"/>
                </a:solidFill>
                <a:latin typeface="Calibri" pitchFamily="34" charset="0"/>
              </a:rPr>
              <a:t>הגשמה עצמית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55650" y="1843088"/>
            <a:ext cx="7848600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>
              <a:spcBef>
                <a:spcPct val="20000"/>
              </a:spcBef>
            </a:pPr>
            <a:r>
              <a:rPr lang="he-IL" altLang="en-US" sz="3200" b="1">
                <a:solidFill>
                  <a:srgbClr val="00B050"/>
                </a:solidFill>
                <a:latin typeface="Calibri" pitchFamily="34" charset="0"/>
              </a:rPr>
              <a:t>מימוש עצמי בקהילה ייעודית משימתית </a:t>
            </a:r>
          </a:p>
          <a:p>
            <a:pPr algn="ctr" rtl="1">
              <a:spcBef>
                <a:spcPct val="20000"/>
              </a:spcBef>
            </a:pPr>
            <a:r>
              <a:rPr lang="he-IL" altLang="en-US" sz="3200" b="1">
                <a:solidFill>
                  <a:srgbClr val="00B050"/>
                </a:solidFill>
                <a:latin typeface="Calibri" pitchFamily="34" charset="0"/>
              </a:rPr>
              <a:t>יחד עם אחרים השותפים ומחויבים לרעיון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87363" y="5157788"/>
            <a:ext cx="8281987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>
              <a:spcBef>
                <a:spcPct val="20000"/>
              </a:spcBef>
            </a:pPr>
            <a:r>
              <a:rPr lang="he-IL" altLang="en-US" sz="3200" b="1">
                <a:solidFill>
                  <a:srgbClr val="000000"/>
                </a:solidFill>
                <a:latin typeface="Calibri" pitchFamily="34" charset="0"/>
              </a:rPr>
              <a:t>א.ד. גורדון</a:t>
            </a:r>
          </a:p>
          <a:p>
            <a:pPr algn="ctr" rtl="1">
              <a:spcBef>
                <a:spcPct val="20000"/>
              </a:spcBef>
            </a:pPr>
            <a:r>
              <a:rPr lang="he-IL" altLang="en-US" sz="3200" b="1">
                <a:solidFill>
                  <a:srgbClr val="000000"/>
                </a:solidFill>
                <a:latin typeface="Calibri" pitchFamily="34" charset="0"/>
              </a:rPr>
              <a:t> "חיי שעה שהם חיי עולם ולא קורבן"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22238" y="3141663"/>
            <a:ext cx="83375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he-IL" altLang="en-US" sz="3600" b="1">
                <a:solidFill>
                  <a:srgbClr val="FF0000"/>
                </a:solidFill>
              </a:rPr>
              <a:t>ערכי ליבה ואורח חיים בקהילה מדגימים</a:t>
            </a:r>
          </a:p>
          <a:p>
            <a:pPr algn="r" rtl="1" eaLnBrk="1" hangingPunct="1"/>
            <a:r>
              <a:rPr lang="he-IL" altLang="en-US" sz="3600" b="1">
                <a:solidFill>
                  <a:srgbClr val="FF0000"/>
                </a:solidFill>
              </a:rPr>
              <a:t>    ב"מיקרו" את חזון לחברה ב"מקרו"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58775" y="4437063"/>
            <a:ext cx="82454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>
              <a:spcBef>
                <a:spcPct val="20000"/>
              </a:spcBef>
            </a:pPr>
            <a:r>
              <a:rPr lang="he-IL" altLang="en-US" sz="3600" b="1">
                <a:solidFill>
                  <a:srgbClr val="C00000"/>
                </a:solidFill>
                <a:latin typeface="Calibri" pitchFamily="34" charset="0"/>
              </a:rPr>
              <a:t>"אנחנו השינוי" (גנדי) כתהליך אינסופי</a:t>
            </a:r>
          </a:p>
        </p:txBody>
      </p:sp>
    </p:spTree>
    <p:extLst>
      <p:ext uri="{BB962C8B-B14F-4D97-AF65-F5344CB8AC3E}">
        <p14:creationId xmlns:p14="http://schemas.microsoft.com/office/powerpoint/2010/main" val="4218423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04664"/>
            <a:ext cx="9144000" cy="5647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he-IL" sz="3200" b="1" u="sng" dirty="0" smtClean="0"/>
              <a:t>התיקון הנחוץ בי</a:t>
            </a:r>
            <a:r>
              <a:rPr lang="en-US" sz="3200" b="1" u="sng" dirty="0" smtClean="0"/>
              <a:t> </a:t>
            </a:r>
            <a:r>
              <a:rPr lang="he-IL" sz="3200" b="1" u="sng" dirty="0" smtClean="0"/>
              <a:t> (בתוכי)</a:t>
            </a:r>
          </a:p>
          <a:p>
            <a:pPr algn="ctr" rtl="1"/>
            <a:r>
              <a:rPr lang="he-IL" sz="3200" b="1" dirty="0" smtClean="0">
                <a:solidFill>
                  <a:srgbClr val="002060"/>
                </a:solidFill>
              </a:rPr>
              <a:t>שילוב </a:t>
            </a:r>
            <a:r>
              <a:rPr lang="he-IL" sz="3200" b="1" dirty="0">
                <a:solidFill>
                  <a:srgbClr val="002060"/>
                </a:solidFill>
              </a:rPr>
              <a:t>בין מימוש עצמי </a:t>
            </a:r>
            <a:r>
              <a:rPr lang="he-IL" sz="3200" b="1" dirty="0" smtClean="0">
                <a:solidFill>
                  <a:srgbClr val="002060"/>
                </a:solidFill>
              </a:rPr>
              <a:t> ("חיי שעה")</a:t>
            </a:r>
            <a:endParaRPr lang="en-US" sz="3200" b="1" dirty="0" smtClean="0">
              <a:solidFill>
                <a:srgbClr val="002060"/>
              </a:solidFill>
            </a:endParaRPr>
          </a:p>
          <a:p>
            <a:pPr algn="ctr" rtl="1">
              <a:spcAft>
                <a:spcPts val="1200"/>
              </a:spcAft>
            </a:pPr>
            <a:r>
              <a:rPr lang="he-IL" sz="3200" b="1" dirty="0" smtClean="0">
                <a:solidFill>
                  <a:srgbClr val="002060"/>
                </a:solidFill>
              </a:rPr>
              <a:t>והגשמה </a:t>
            </a:r>
            <a:r>
              <a:rPr lang="he-IL" sz="3200" b="1" dirty="0">
                <a:solidFill>
                  <a:srgbClr val="002060"/>
                </a:solidFill>
              </a:rPr>
              <a:t>עצמית ("חיי עולם")</a:t>
            </a:r>
          </a:p>
          <a:p>
            <a:pPr algn="ctr" rtl="1">
              <a:spcAft>
                <a:spcPts val="1200"/>
              </a:spcAft>
            </a:pPr>
            <a:r>
              <a:rPr lang="he-IL" sz="3200" dirty="0">
                <a:solidFill>
                  <a:srgbClr val="9E0000"/>
                </a:solidFill>
              </a:rPr>
              <a:t>"... כל עוד שלא חל אצלי שינוי </a:t>
            </a:r>
            <a:r>
              <a:rPr lang="he-IL" sz="3200" dirty="0">
                <a:solidFill>
                  <a:srgbClr val="FF0000"/>
                </a:solidFill>
              </a:rPr>
              <a:t>בטעם החיים </a:t>
            </a:r>
            <a:r>
              <a:rPr lang="he-IL" sz="3200" dirty="0">
                <a:solidFill>
                  <a:srgbClr val="9E0000"/>
                </a:solidFill>
              </a:rPr>
              <a:t>אין לי לבקש אחרי חיים חדשים כי לא אמצאם.  </a:t>
            </a:r>
            <a:r>
              <a:rPr lang="he-IL" sz="3200" dirty="0">
                <a:solidFill>
                  <a:srgbClr val="FF0000"/>
                </a:solidFill>
              </a:rPr>
              <a:t>חיים חדשים    </a:t>
            </a:r>
            <a:r>
              <a:rPr lang="he-IL" sz="3200" dirty="0">
                <a:solidFill>
                  <a:srgbClr val="9E0000"/>
                </a:solidFill>
              </a:rPr>
              <a:t>הם קודם כל </a:t>
            </a:r>
            <a:r>
              <a:rPr lang="he-IL" sz="3200" dirty="0">
                <a:solidFill>
                  <a:srgbClr val="FF0000"/>
                </a:solidFill>
              </a:rPr>
              <a:t>טעם חיים חדש</a:t>
            </a:r>
            <a:r>
              <a:rPr lang="he-IL" sz="3200" dirty="0">
                <a:solidFill>
                  <a:srgbClr val="9E0000"/>
                </a:solidFill>
              </a:rPr>
              <a:t>... חיי שעה שיש בהם חיי עולם, כי </a:t>
            </a:r>
            <a:r>
              <a:rPr lang="he-IL" sz="3200" b="1" dirty="0">
                <a:solidFill>
                  <a:srgbClr val="9E0000"/>
                </a:solidFill>
              </a:rPr>
              <a:t>במידה שחיי השעה הם חיים של ממש יש בהם חיי עולם.</a:t>
            </a:r>
            <a:r>
              <a:rPr lang="he-IL" sz="3200" dirty="0">
                <a:solidFill>
                  <a:srgbClr val="9E0000"/>
                </a:solidFill>
              </a:rPr>
              <a:t>..</a:t>
            </a:r>
            <a:r>
              <a:rPr lang="he-IL" sz="3200" b="1" dirty="0">
                <a:solidFill>
                  <a:srgbClr val="9E0000"/>
                </a:solidFill>
              </a:rPr>
              <a:t>*</a:t>
            </a:r>
            <a:r>
              <a:rPr lang="he-IL" sz="3200" dirty="0">
                <a:solidFill>
                  <a:srgbClr val="9E0000"/>
                </a:solidFill>
              </a:rPr>
              <a:t> הבא לשם חי עולם ...אינו מקריב  את חיי השעה שלו , </a:t>
            </a:r>
            <a:r>
              <a:rPr lang="he-IL" sz="3200" dirty="0">
                <a:solidFill>
                  <a:srgbClr val="FF0000"/>
                </a:solidFill>
              </a:rPr>
              <a:t>כי חיי שעה שיש בהם טעם הם </a:t>
            </a:r>
            <a:r>
              <a:rPr lang="he-IL" sz="3200" dirty="0" err="1">
                <a:solidFill>
                  <a:srgbClr val="FF0000"/>
                </a:solidFill>
              </a:rPr>
              <a:t>הם</a:t>
            </a:r>
            <a:r>
              <a:rPr lang="he-IL" sz="3200" dirty="0">
                <a:solidFill>
                  <a:srgbClr val="FF0000"/>
                </a:solidFill>
              </a:rPr>
              <a:t> חיי עולם</a:t>
            </a:r>
            <a:r>
              <a:rPr lang="he-IL" sz="3200" dirty="0" smtClean="0">
                <a:solidFill>
                  <a:srgbClr val="9E0000"/>
                </a:solidFill>
              </a:rPr>
              <a:t>.</a:t>
            </a:r>
            <a:r>
              <a:rPr lang="en-US" sz="2400" dirty="0" smtClean="0">
                <a:solidFill>
                  <a:srgbClr val="9E0000"/>
                </a:solidFill>
              </a:rPr>
              <a:t> </a:t>
            </a:r>
          </a:p>
          <a:p>
            <a:pPr algn="ctr" rtl="1">
              <a:spcAft>
                <a:spcPts val="600"/>
              </a:spcAft>
            </a:pPr>
            <a:r>
              <a:rPr lang="en-US" sz="2400" dirty="0" smtClean="0">
                <a:solidFill>
                  <a:srgbClr val="00B0F0"/>
                </a:solidFill>
              </a:rPr>
              <a:t>                </a:t>
            </a:r>
            <a:r>
              <a:rPr lang="he-IL" sz="2400" dirty="0">
                <a:solidFill>
                  <a:srgbClr val="00B0F0"/>
                </a:solidFill>
              </a:rPr>
              <a:t>א.ד. גורדון, "חיי שעה שהם חיי עולם ולא קורבן", 1911</a:t>
            </a:r>
            <a:r>
              <a:rPr lang="he-IL" sz="2400" dirty="0" smtClean="0">
                <a:solidFill>
                  <a:srgbClr val="00B0F0"/>
                </a:solidFill>
              </a:rPr>
              <a:t>.</a:t>
            </a:r>
            <a:endParaRPr lang="en-US" sz="2400" dirty="0" smtClean="0">
              <a:solidFill>
                <a:srgbClr val="00B0F0"/>
              </a:solidFill>
            </a:endParaRPr>
          </a:p>
          <a:p>
            <a:pPr algn="ctr" rtl="1">
              <a:spcAft>
                <a:spcPts val="600"/>
              </a:spcAft>
            </a:pPr>
            <a:r>
              <a:rPr lang="he-IL" sz="2400" dirty="0" smtClean="0">
                <a:solidFill>
                  <a:srgbClr val="00B0F0"/>
                </a:solidFill>
              </a:rPr>
              <a:t>( </a:t>
            </a:r>
            <a:r>
              <a:rPr lang="he-IL" sz="2400" dirty="0">
                <a:solidFill>
                  <a:srgbClr val="00B0F0"/>
                </a:solidFill>
              </a:rPr>
              <a:t>*הדגשה </a:t>
            </a:r>
            <a:r>
              <a:rPr lang="he-IL" sz="2400" dirty="0" smtClean="0">
                <a:solidFill>
                  <a:srgbClr val="00B0F0"/>
                </a:solidFill>
              </a:rPr>
              <a:t>במקור, </a:t>
            </a:r>
            <a:r>
              <a:rPr lang="he-IL" sz="2400" dirty="0" smtClean="0">
                <a:solidFill>
                  <a:srgbClr val="FF0000"/>
                </a:solidFill>
              </a:rPr>
              <a:t>צבע מ.ל</a:t>
            </a:r>
            <a:r>
              <a:rPr lang="he-IL" sz="2400" dirty="0" smtClean="0">
                <a:solidFill>
                  <a:srgbClr val="00B0F0"/>
                </a:solidFill>
              </a:rPr>
              <a:t>.)</a:t>
            </a:r>
            <a:endParaRPr lang="en-US" sz="2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409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865188"/>
          </a:xfrm>
        </p:spPr>
        <p:txBody>
          <a:bodyPr/>
          <a:lstStyle/>
          <a:p>
            <a:r>
              <a:rPr lang="he-IL" sz="4000" b="1" dirty="0" smtClean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מה נחוץ לייעוד ומשימה?</a:t>
            </a:r>
            <a:endParaRPr lang="en-US" sz="4000" b="1" dirty="0" smtClean="0">
              <a:solidFill>
                <a:srgbClr val="7030A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93713" y="1175339"/>
            <a:ext cx="7848600" cy="307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>
              <a:spcBef>
                <a:spcPct val="20000"/>
              </a:spcBef>
              <a:buFont typeface="Arial" charset="0"/>
              <a:buChar char="•"/>
            </a:pPr>
            <a:r>
              <a:rPr lang="he-IL" sz="3200" b="1" dirty="0">
                <a:solidFill>
                  <a:srgbClr val="0070C0"/>
                </a:solidFill>
                <a:latin typeface="Calibri" pitchFamily="34" charset="0"/>
              </a:rPr>
              <a:t>השקפת עולם ותכנית פעולה לקידומה =</a:t>
            </a:r>
            <a:r>
              <a:rPr lang="he-IL" sz="3200" b="1" dirty="0">
                <a:solidFill>
                  <a:srgbClr val="000000"/>
                </a:solidFill>
                <a:latin typeface="Calibri" pitchFamily="34" charset="0"/>
              </a:rPr>
              <a:t> </a:t>
            </a:r>
          </a:p>
          <a:p>
            <a:pPr algn="r" rtl="1">
              <a:spcBef>
                <a:spcPct val="20000"/>
              </a:spcBef>
            </a:pPr>
            <a:r>
              <a:rPr lang="he-IL" sz="3200" b="1" dirty="0">
                <a:solidFill>
                  <a:srgbClr val="00B050"/>
                </a:solidFill>
                <a:latin typeface="Calibri" pitchFamily="34" charset="0"/>
              </a:rPr>
              <a:t>   "</a:t>
            </a:r>
            <a:r>
              <a:rPr lang="he-IL" sz="3200" b="1" dirty="0" smtClean="0">
                <a:solidFill>
                  <a:srgbClr val="00B050"/>
                </a:solidFill>
                <a:latin typeface="Calibri" pitchFamily="34" charset="0"/>
              </a:rPr>
              <a:t>מפה בראש</a:t>
            </a:r>
            <a:r>
              <a:rPr lang="en-US" sz="3200" b="1" dirty="0" smtClean="0">
                <a:solidFill>
                  <a:srgbClr val="00B050"/>
                </a:solidFill>
                <a:latin typeface="Calibri" pitchFamily="34" charset="0"/>
              </a:rPr>
              <a:t>"</a:t>
            </a:r>
            <a:r>
              <a:rPr lang="he-IL" sz="3200" b="1" dirty="0" smtClean="0">
                <a:solidFill>
                  <a:srgbClr val="00B050"/>
                </a:solidFill>
                <a:latin typeface="Calibri" pitchFamily="34" charset="0"/>
              </a:rPr>
              <a:t> </a:t>
            </a:r>
            <a:r>
              <a:rPr lang="he-IL" sz="3200" b="1" dirty="0">
                <a:solidFill>
                  <a:srgbClr val="00B050"/>
                </a:solidFill>
                <a:latin typeface="Calibri" pitchFamily="34" charset="0"/>
              </a:rPr>
              <a:t>כיצד תיראה חברה אחרת מתוקנת ותחנות (משתנות) בדרך אל המתוקן</a:t>
            </a:r>
          </a:p>
          <a:p>
            <a:pPr algn="ctr" rtl="1">
              <a:spcBef>
                <a:spcPct val="20000"/>
              </a:spcBef>
            </a:pPr>
            <a:r>
              <a:rPr lang="he-IL" sz="3200" b="1" dirty="0">
                <a:solidFill>
                  <a:srgbClr val="00B050"/>
                </a:solidFill>
                <a:latin typeface="Calibri" pitchFamily="34" charset="0"/>
              </a:rPr>
              <a:t>   </a:t>
            </a:r>
            <a:r>
              <a:rPr lang="he-IL" sz="3200" b="1" dirty="0">
                <a:solidFill>
                  <a:srgbClr val="000000"/>
                </a:solidFill>
                <a:latin typeface="Calibri" pitchFamily="34" charset="0"/>
              </a:rPr>
              <a:t>     </a:t>
            </a:r>
            <a:r>
              <a:rPr lang="he-IL" sz="3200" b="1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he-IL" sz="4000" b="1" dirty="0">
                <a:solidFill>
                  <a:srgbClr val="FF0000"/>
                </a:solidFill>
                <a:latin typeface="Calibri" pitchFamily="34" charset="0"/>
              </a:rPr>
              <a:t>= </a:t>
            </a:r>
            <a:r>
              <a:rPr lang="he-IL" sz="4000" b="1" dirty="0" smtClean="0">
                <a:solidFill>
                  <a:srgbClr val="FF0000"/>
                </a:solidFill>
                <a:latin typeface="Calibri" pitchFamily="34" charset="0"/>
              </a:rPr>
              <a:t>אידיאולוגיה </a:t>
            </a:r>
            <a:r>
              <a:rPr lang="en-US" sz="4000" b="1" dirty="0" smtClean="0">
                <a:solidFill>
                  <a:srgbClr val="FF0000"/>
                </a:solidFill>
                <a:latin typeface="Calibri" pitchFamily="34" charset="0"/>
              </a:rPr>
              <a:t> +</a:t>
            </a:r>
            <a:r>
              <a:rPr lang="he-IL" sz="4000" b="1" dirty="0" smtClean="0">
                <a:solidFill>
                  <a:srgbClr val="FF0000"/>
                </a:solidFill>
                <a:latin typeface="Calibri" pitchFamily="34" charset="0"/>
              </a:rPr>
              <a:t>"פוליטיקה".</a:t>
            </a:r>
            <a:endParaRPr lang="he-IL" sz="4000" b="1" dirty="0">
              <a:solidFill>
                <a:srgbClr val="FF0000"/>
              </a:solidFill>
              <a:latin typeface="Calibri" pitchFamily="34" charset="0"/>
            </a:endParaRPr>
          </a:p>
          <a:p>
            <a:pPr algn="ctr" rtl="1">
              <a:spcBef>
                <a:spcPct val="20000"/>
              </a:spcBef>
            </a:pPr>
            <a:r>
              <a:rPr lang="he-IL" sz="3200" b="1" dirty="0">
                <a:solidFill>
                  <a:srgbClr val="002060"/>
                </a:solidFill>
                <a:latin typeface="Calibri" pitchFamily="34" charset="0"/>
              </a:rPr>
              <a:t>    (בדרך כלל:  מצריך </a:t>
            </a:r>
            <a:r>
              <a:rPr lang="he-IL" sz="3600" b="1" dirty="0">
                <a:solidFill>
                  <a:srgbClr val="C00000"/>
                </a:solidFill>
                <a:latin typeface="Calibri" pitchFamily="34" charset="0"/>
              </a:rPr>
              <a:t>תנועה</a:t>
            </a:r>
            <a:r>
              <a:rPr lang="he-IL" sz="3200" b="1" dirty="0">
                <a:solidFill>
                  <a:srgbClr val="002060"/>
                </a:solidFill>
                <a:latin typeface="Calibri" pitchFamily="34" charset="0"/>
              </a:rPr>
              <a:t> של קהילות)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93713" y="4224338"/>
            <a:ext cx="7653337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>
              <a:spcBef>
                <a:spcPct val="20000"/>
              </a:spcBef>
              <a:buFont typeface="Arial" charset="0"/>
              <a:buChar char="•"/>
            </a:pPr>
            <a:r>
              <a:rPr lang="he-IL" sz="3200" b="1" dirty="0">
                <a:solidFill>
                  <a:srgbClr val="00B050"/>
                </a:solidFill>
                <a:latin typeface="Calibri" pitchFamily="34" charset="0"/>
              </a:rPr>
              <a:t>קהילה לומדת כחלק מאורח חיים – הבהרת ערכים ועימות ערכים ביחס לחברה הקיימת.</a:t>
            </a:r>
            <a:r>
              <a:rPr lang="he-IL" sz="3200" b="1" dirty="0">
                <a:solidFill>
                  <a:srgbClr val="002060"/>
                </a:solidFill>
                <a:latin typeface="Calibri" pitchFamily="34" charset="0"/>
              </a:rPr>
              <a:t>  </a:t>
            </a:r>
            <a:endParaRPr lang="he-IL" sz="3200" b="1" dirty="0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79388" y="5348288"/>
            <a:ext cx="7993062" cy="123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>
              <a:spcBef>
                <a:spcPct val="20000"/>
              </a:spcBef>
              <a:buFont typeface="Arial" charset="0"/>
              <a:buChar char="•"/>
            </a:pPr>
            <a:r>
              <a:rPr lang="he-IL" sz="3600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אמונה</a:t>
            </a:r>
            <a:r>
              <a:rPr lang="he-IL" sz="3200" b="1" dirty="0">
                <a:solidFill>
                  <a:srgbClr val="FF0000"/>
                </a:solidFill>
                <a:latin typeface="Calibri" pitchFamily="34" charset="0"/>
              </a:rPr>
              <a:t> ומחויבות של חברים – </a:t>
            </a:r>
          </a:p>
          <a:p>
            <a:pPr algn="r" rtl="1">
              <a:spcBef>
                <a:spcPct val="20000"/>
              </a:spcBef>
            </a:pPr>
            <a:r>
              <a:rPr lang="he-IL" sz="3200" b="1" dirty="0">
                <a:solidFill>
                  <a:srgbClr val="FF0000"/>
                </a:solidFill>
                <a:latin typeface="Calibri" pitchFamily="34" charset="0"/>
              </a:rPr>
              <a:t>   "בכל לבבך, בכל נפשך ובכל מאודך".</a:t>
            </a:r>
          </a:p>
        </p:txBody>
      </p:sp>
    </p:spTree>
    <p:extLst>
      <p:ext uri="{BB962C8B-B14F-4D97-AF65-F5344CB8AC3E}">
        <p14:creationId xmlns:p14="http://schemas.microsoft.com/office/powerpoint/2010/main" val="323329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980728"/>
            <a:ext cx="8712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4800" b="1" dirty="0" smtClean="0">
                <a:solidFill>
                  <a:srgbClr val="FF0000"/>
                </a:solidFill>
              </a:rPr>
              <a:t>3.  השאלות העומדות לפניכם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2888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83493"/>
            <a:ext cx="8229600" cy="105727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defRPr/>
            </a:pPr>
            <a:r>
              <a:rPr lang="he-IL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  קהילה ציונית ייעודית ואת/ה – </a:t>
            </a:r>
          </a:p>
          <a:p>
            <a:pPr rtl="1">
              <a:defRPr/>
            </a:pPr>
            <a:r>
              <a:rPr lang="he-IL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שאלות לעתידך/עתידכם</a:t>
            </a:r>
            <a:endParaRPr lang="en-US" sz="3600" b="1" dirty="0">
              <a:solidFill>
                <a:schemeClr val="tx1">
                  <a:lumMod val="95000"/>
                  <a:lumOff val="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68313" y="1548656"/>
            <a:ext cx="81359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>
              <a:spcBef>
                <a:spcPct val="20000"/>
              </a:spcBef>
              <a:buFont typeface="Arial" charset="0"/>
              <a:buChar char="•"/>
            </a:pPr>
            <a:r>
              <a:rPr lang="he-IL" altLang="en-US" sz="3200" b="1" dirty="0">
                <a:solidFill>
                  <a:srgbClr val="E46C0A"/>
                </a:solidFill>
                <a:latin typeface="Calibri" pitchFamily="34" charset="0"/>
              </a:rPr>
              <a:t>מה רצוני לעשות שאהיה גדול?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95288" y="2051125"/>
            <a:ext cx="8208962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>
              <a:spcBef>
                <a:spcPct val="20000"/>
              </a:spcBef>
              <a:buFont typeface="Arial" charset="0"/>
              <a:buChar char="•"/>
            </a:pPr>
            <a:r>
              <a:rPr lang="he-IL" altLang="en-US" sz="3200" b="1" dirty="0">
                <a:solidFill>
                  <a:srgbClr val="00B050"/>
                </a:solidFill>
                <a:latin typeface="Calibri" pitchFamily="34" charset="0"/>
              </a:rPr>
              <a:t>באיזה צורת חיים אחיה?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23850" y="2628776"/>
            <a:ext cx="8280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>
              <a:spcBef>
                <a:spcPct val="20000"/>
              </a:spcBef>
              <a:buFont typeface="Arial" charset="0"/>
              <a:buChar char="•"/>
            </a:pPr>
            <a:r>
              <a:rPr lang="he-IL" altLang="en-US" sz="3200" b="1" dirty="0">
                <a:solidFill>
                  <a:srgbClr val="C00000"/>
                </a:solidFill>
                <a:latin typeface="Calibri" pitchFamily="34" charset="0"/>
              </a:rPr>
              <a:t>על פי איזה ערכים אחיה?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95288" y="3259757"/>
            <a:ext cx="8208962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>
              <a:spcBef>
                <a:spcPct val="20000"/>
              </a:spcBef>
              <a:buFont typeface="Arial" charset="0"/>
              <a:buChar char="•"/>
            </a:pPr>
            <a:r>
              <a:rPr lang="he-IL" altLang="en-US" sz="3200" b="1" dirty="0">
                <a:solidFill>
                  <a:srgbClr val="17375E"/>
                </a:solidFill>
                <a:latin typeface="Calibri" pitchFamily="34" charset="0"/>
              </a:rPr>
              <a:t>האם ארצה לחיות יחד עם אחרים, </a:t>
            </a:r>
          </a:p>
          <a:p>
            <a:pPr algn="r" rtl="1">
              <a:spcBef>
                <a:spcPct val="20000"/>
              </a:spcBef>
            </a:pPr>
            <a:r>
              <a:rPr lang="he-IL" altLang="en-US" sz="3200" b="1" dirty="0">
                <a:solidFill>
                  <a:srgbClr val="17375E"/>
                </a:solidFill>
                <a:latin typeface="Calibri" pitchFamily="34" charset="0"/>
              </a:rPr>
              <a:t>    </a:t>
            </a:r>
            <a:r>
              <a:rPr lang="he-IL" altLang="en-US" sz="3600" b="1" dirty="0">
                <a:solidFill>
                  <a:srgbClr val="C0504D"/>
                </a:solidFill>
                <a:latin typeface="Calibri" pitchFamily="34" charset="0"/>
              </a:rPr>
              <a:t>עם</a:t>
            </a:r>
            <a:r>
              <a:rPr lang="he-IL" altLang="en-US" sz="3600" b="1" dirty="0">
                <a:solidFill>
                  <a:srgbClr val="17375E"/>
                </a:solidFill>
                <a:latin typeface="Calibri" pitchFamily="34" charset="0"/>
              </a:rPr>
              <a:t> </a:t>
            </a:r>
            <a:r>
              <a:rPr lang="he-IL" altLang="en-US" sz="3600" b="1" dirty="0">
                <a:solidFill>
                  <a:srgbClr val="C0504D"/>
                </a:solidFill>
                <a:latin typeface="Calibri" pitchFamily="34" charset="0"/>
              </a:rPr>
              <a:t>שותף/שותפה לחיים</a:t>
            </a:r>
            <a:r>
              <a:rPr lang="he-IL" altLang="en-US" sz="3200" b="1" dirty="0">
                <a:solidFill>
                  <a:srgbClr val="17375E"/>
                </a:solidFill>
                <a:latin typeface="Calibri" pitchFamily="34" charset="0"/>
              </a:rPr>
              <a:t>, בעל/ת השקפתי?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95288" y="4439320"/>
            <a:ext cx="8208962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>
              <a:spcBef>
                <a:spcPct val="20000"/>
              </a:spcBef>
              <a:buFont typeface="Arial" charset="0"/>
              <a:buChar char="•"/>
            </a:pPr>
            <a:r>
              <a:rPr lang="he-IL" altLang="en-US" sz="3200" b="1" dirty="0">
                <a:solidFill>
                  <a:srgbClr val="FF0000"/>
                </a:solidFill>
                <a:latin typeface="Calibri" pitchFamily="34" charset="0"/>
              </a:rPr>
              <a:t>האם אחפש חיי שעה או שמא חיי שעה שהם גם חיי עולם?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8313" y="5517232"/>
            <a:ext cx="84241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3200" b="1" dirty="0" smtClean="0">
                <a:solidFill>
                  <a:srgbClr val="7030A0"/>
                </a:solidFill>
              </a:rPr>
              <a:t>תודה להקשבה</a:t>
            </a:r>
          </a:p>
          <a:p>
            <a:pPr algn="ctr" rtl="1"/>
            <a:r>
              <a:rPr lang="he-IL" sz="3200" b="1" dirty="0" smtClean="0">
                <a:solidFill>
                  <a:srgbClr val="7030A0"/>
                </a:solidFill>
              </a:rPr>
              <a:t> שאלות, הערות, הארות</a:t>
            </a:r>
            <a:endParaRPr 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216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916832"/>
            <a:ext cx="90364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400" b="1" dirty="0" smtClean="0">
                <a:solidFill>
                  <a:srgbClr val="002060"/>
                </a:solidFill>
              </a:rPr>
              <a:t> </a:t>
            </a:r>
            <a:r>
              <a:rPr lang="en-US" sz="4400" b="1" dirty="0" smtClean="0">
                <a:solidFill>
                  <a:srgbClr val="002060"/>
                </a:solidFill>
              </a:rPr>
              <a:t> 1</a:t>
            </a:r>
            <a:r>
              <a:rPr lang="he-IL" sz="4400" b="1" dirty="0" smtClean="0">
                <a:solidFill>
                  <a:srgbClr val="002060"/>
                </a:solidFill>
              </a:rPr>
              <a:t>.          </a:t>
            </a:r>
            <a:r>
              <a:rPr lang="he-IL" sz="4400" b="1" dirty="0" smtClean="0">
                <a:solidFill>
                  <a:srgbClr val="002060"/>
                </a:solidFill>
              </a:rPr>
              <a:t>על </a:t>
            </a:r>
            <a:r>
              <a:rPr lang="he-IL" sz="4400" b="1" dirty="0" smtClean="0">
                <a:solidFill>
                  <a:srgbClr val="002060"/>
                </a:solidFill>
              </a:rPr>
              <a:t>הגשמה ציונית – </a:t>
            </a:r>
            <a:endParaRPr lang="he-IL" sz="4400" b="1" dirty="0" smtClean="0">
              <a:solidFill>
                <a:srgbClr val="002060"/>
              </a:solidFill>
            </a:endParaRPr>
          </a:p>
          <a:p>
            <a:pPr algn="ctr" rtl="1"/>
            <a:r>
              <a:rPr lang="he-IL" sz="4400" b="1" dirty="0" smtClean="0">
                <a:solidFill>
                  <a:srgbClr val="002060"/>
                </a:solidFill>
              </a:rPr>
              <a:t>על </a:t>
            </a:r>
            <a:r>
              <a:rPr lang="he-IL" sz="4400" b="1" dirty="0" smtClean="0">
                <a:solidFill>
                  <a:srgbClr val="002060"/>
                </a:solidFill>
              </a:rPr>
              <a:t>איזה ציונות מדובר?</a:t>
            </a:r>
            <a:endParaRPr lang="en-US" sz="4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028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/>
          <p:cNvSpPr txBox="1">
            <a:spLocks/>
          </p:cNvSpPr>
          <p:nvPr/>
        </p:nvSpPr>
        <p:spPr>
          <a:xfrm>
            <a:off x="457200" y="116632"/>
            <a:ext cx="814724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+mn-cs"/>
              </a:rPr>
              <a:t>מאחורי הדחף הציוני </a:t>
            </a:r>
          </a:p>
          <a:p>
            <a:pPr rtl="1"/>
            <a:r>
              <a:rPr lang="he-IL" b="1" dirty="0" smtClean="0">
                <a:solidFill>
                  <a:srgbClr val="C00000"/>
                </a:solidFill>
                <a:cs typeface="+mn-cs"/>
              </a:rPr>
              <a:t>שני תהליכים דינמיים</a:t>
            </a:r>
            <a:endParaRPr lang="en-US" b="1" i="1" dirty="0">
              <a:solidFill>
                <a:srgbClr val="C00000"/>
              </a:solidFill>
              <a:cs typeface="+mn-cs"/>
            </a:endParaRPr>
          </a:p>
        </p:txBody>
      </p:sp>
      <p:sp>
        <p:nvSpPr>
          <p:cNvPr id="5" name="מציין מיקום תוכן 2"/>
          <p:cNvSpPr txBox="1">
            <a:spLocks/>
          </p:cNvSpPr>
          <p:nvPr/>
        </p:nvSpPr>
        <p:spPr>
          <a:xfrm>
            <a:off x="0" y="1556792"/>
            <a:ext cx="9036496" cy="511256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he-IL" sz="3600" b="1" dirty="0" smtClean="0">
                <a:solidFill>
                  <a:srgbClr val="002060"/>
                </a:solidFill>
              </a:rPr>
              <a:t> שתי תגובות למצוקות של עם ישראל בעת החדשה</a:t>
            </a:r>
          </a:p>
          <a:p>
            <a:pPr marL="0" indent="0" algn="r" rtl="1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he-IL" b="1" dirty="0" smtClean="0">
                <a:solidFill>
                  <a:schemeClr val="tx2"/>
                </a:solidFill>
              </a:rPr>
              <a:t>        </a:t>
            </a:r>
          </a:p>
          <a:p>
            <a:pPr marL="0" indent="0" algn="r" rtl="1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he-IL" b="1" dirty="0" smtClean="0">
                <a:solidFill>
                  <a:schemeClr val="tx2"/>
                </a:solidFill>
              </a:rPr>
              <a:t>        </a:t>
            </a:r>
            <a:r>
              <a:rPr lang="he-IL" b="1" dirty="0" smtClean="0">
                <a:solidFill>
                  <a:srgbClr val="C00000"/>
                </a:solidFill>
              </a:rPr>
              <a:t>ציונות מדינית</a:t>
            </a:r>
            <a:r>
              <a:rPr lang="he-IL" b="1" dirty="0" smtClean="0">
                <a:solidFill>
                  <a:schemeClr val="tx2"/>
                </a:solidFill>
              </a:rPr>
              <a:t>	              ציונות תרבותית  </a:t>
            </a:r>
          </a:p>
          <a:p>
            <a:pPr marL="0" indent="0" algn="r" rtl="1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he-IL" b="1" dirty="0" smtClean="0">
                <a:solidFill>
                  <a:schemeClr val="tx2"/>
                </a:solidFill>
              </a:rPr>
              <a:t>        </a:t>
            </a:r>
            <a:r>
              <a:rPr lang="he-IL" b="1" dirty="0" smtClean="0">
                <a:solidFill>
                  <a:srgbClr val="C00000"/>
                </a:solidFill>
              </a:rPr>
              <a:t>תיאודור הרצל</a:t>
            </a:r>
            <a:r>
              <a:rPr lang="he-IL" b="1" dirty="0" smtClean="0">
                <a:solidFill>
                  <a:schemeClr val="tx2"/>
                </a:solidFill>
              </a:rPr>
              <a:t>                    אחד העם  </a:t>
            </a:r>
            <a:r>
              <a:rPr lang="en-US" b="1" dirty="0" smtClean="0">
                <a:solidFill>
                  <a:schemeClr val="tx2"/>
                </a:solidFill>
              </a:rPr>
              <a:t>           </a:t>
            </a:r>
            <a:endParaRPr lang="he-IL" b="1" dirty="0" smtClean="0">
              <a:solidFill>
                <a:schemeClr val="tx2"/>
              </a:solidFill>
            </a:endParaRPr>
          </a:p>
          <a:p>
            <a:pPr marL="0" indent="0" algn="r" rtl="1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he-IL" b="1" dirty="0" smtClean="0">
                <a:solidFill>
                  <a:schemeClr val="tx2"/>
                </a:solidFill>
              </a:rPr>
              <a:t>         						</a:t>
            </a:r>
          </a:p>
          <a:p>
            <a:pPr algn="r" rtl="1"/>
            <a:endParaRPr lang="he-IL" b="1" dirty="0" smtClean="0">
              <a:solidFill>
                <a:schemeClr val="tx2"/>
              </a:solidFill>
            </a:endParaRPr>
          </a:p>
          <a:p>
            <a:pPr algn="r" rtl="1"/>
            <a:endParaRPr lang="he-IL" b="1" dirty="0" smtClean="0">
              <a:solidFill>
                <a:schemeClr val="tx2"/>
              </a:solidFill>
            </a:endParaRPr>
          </a:p>
          <a:p>
            <a:pPr algn="r" rtl="1"/>
            <a:endParaRPr lang="he-IL" b="1" dirty="0" smtClean="0">
              <a:solidFill>
                <a:schemeClr val="tx2"/>
              </a:solidFill>
            </a:endParaRPr>
          </a:p>
          <a:p>
            <a:pPr marL="0" indent="0" algn="r" rtl="1">
              <a:buFont typeface="Arial" panose="020B0604020202020204" pitchFamily="34" charset="0"/>
              <a:buNone/>
            </a:pPr>
            <a:endParaRPr lang="he-IL" b="1" dirty="0" smtClean="0">
              <a:solidFill>
                <a:schemeClr val="tx2"/>
              </a:solidFill>
            </a:endParaRPr>
          </a:p>
          <a:p>
            <a:pPr marL="914400" lvl="2" indent="0" algn="r" rtl="1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he-IL" b="1" dirty="0" smtClean="0">
                <a:solidFill>
                  <a:srgbClr val="C00000"/>
                </a:solidFill>
              </a:rPr>
              <a:t> 1860 – 1904</a:t>
            </a:r>
            <a:r>
              <a:rPr lang="he-IL" b="1" dirty="0" smtClean="0">
                <a:solidFill>
                  <a:schemeClr val="tx2"/>
                </a:solidFill>
              </a:rPr>
              <a:t> </a:t>
            </a:r>
            <a:r>
              <a:rPr lang="en-US" b="1" dirty="0" smtClean="0">
                <a:solidFill>
                  <a:schemeClr val="tx2"/>
                </a:solidFill>
              </a:rPr>
              <a:t>     </a:t>
            </a:r>
            <a:r>
              <a:rPr lang="he-IL" b="1" dirty="0" smtClean="0">
                <a:solidFill>
                  <a:schemeClr val="tx2"/>
                </a:solidFill>
              </a:rPr>
              <a:t>                             1856  - 1927</a:t>
            </a:r>
            <a:endParaRPr lang="en-US" b="1" dirty="0">
              <a:solidFill>
                <a:schemeClr val="tx2"/>
              </a:solidFill>
            </a:endParaRPr>
          </a:p>
        </p:txBody>
      </p:sp>
      <p:pic>
        <p:nvPicPr>
          <p:cNvPr id="6" name="Picture 4" descr="http://www.notes.co.il/uripaz/user/Achad_Ha_A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8289" y="3654187"/>
            <a:ext cx="1509615" cy="1935053"/>
          </a:xfrm>
          <a:prstGeom prst="rect">
            <a:avLst/>
          </a:prstGeom>
          <a:noFill/>
        </p:spPr>
      </p:pic>
      <p:pic>
        <p:nvPicPr>
          <p:cNvPr id="7" name="Picture 2" descr="http://www.israelpost.co.il/unforget.nsf/letterspictures/B956D57757A5E9B842256C1A0028BEDC/$File/herzl2.jpg"/>
          <p:cNvPicPr>
            <a:picLocks noChangeAspect="1" noChangeArrowheads="1"/>
          </p:cNvPicPr>
          <p:nvPr/>
        </p:nvPicPr>
        <p:blipFill>
          <a:blip r:embed="rId3" cstate="print"/>
          <a:srcRect r="10345"/>
          <a:stretch>
            <a:fillRect/>
          </a:stretch>
        </p:blipFill>
        <p:spPr bwMode="auto">
          <a:xfrm>
            <a:off x="6084168" y="3744345"/>
            <a:ext cx="1872208" cy="198891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93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rtl="1"/>
            <a:r>
              <a:rPr lang="he-IL" sz="4000" b="1" dirty="0" smtClean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ציונות מדינית</a:t>
            </a:r>
            <a:r>
              <a:rPr lang="he-IL" sz="4000" b="1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	  </a:t>
            </a:r>
            <a:r>
              <a:rPr lang="he-IL" sz="4000" b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ציונות תרבותית</a:t>
            </a:r>
            <a:endParaRPr lang="en-US" sz="4000" dirty="0">
              <a:solidFill>
                <a:srgbClr val="0070C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3" y="908720"/>
            <a:ext cx="8850879" cy="1584176"/>
          </a:xfrm>
        </p:spPr>
        <p:txBody>
          <a:bodyPr>
            <a:normAutofit fontScale="92500" lnSpcReduction="20000"/>
          </a:bodyPr>
          <a:lstStyle/>
          <a:p>
            <a:pPr algn="just" rtl="1">
              <a:lnSpc>
                <a:spcPct val="120000"/>
              </a:lnSpc>
              <a:spcBef>
                <a:spcPts val="0"/>
              </a:spcBef>
              <a:buNone/>
            </a:pPr>
            <a:r>
              <a:rPr lang="he-IL" sz="3600" b="1" dirty="0" smtClean="0"/>
              <a:t>	</a:t>
            </a:r>
            <a:r>
              <a:rPr lang="he-IL" sz="3500" b="1" u="sng" dirty="0" smtClean="0">
                <a:solidFill>
                  <a:srgbClr val="7030A0"/>
                </a:solidFill>
              </a:rPr>
              <a:t>מדינת היהודים</a:t>
            </a:r>
            <a:r>
              <a:rPr lang="he-IL" sz="3500" b="1" dirty="0" smtClean="0"/>
              <a:t>	 </a:t>
            </a:r>
            <a:r>
              <a:rPr lang="en-US" sz="3500" b="1" dirty="0" smtClean="0"/>
              <a:t>/</a:t>
            </a:r>
            <a:r>
              <a:rPr lang="he-IL" sz="3500" b="1" dirty="0" smtClean="0"/>
              <a:t>	</a:t>
            </a:r>
            <a:r>
              <a:rPr lang="he-IL" sz="3500" b="1" u="sng" dirty="0" smtClean="0">
                <a:solidFill>
                  <a:srgbClr val="0070C0"/>
                </a:solidFill>
              </a:rPr>
              <a:t>מדינה יהודית</a:t>
            </a:r>
          </a:p>
          <a:p>
            <a:pPr algn="just" rtl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500" b="1" dirty="0">
                <a:solidFill>
                  <a:srgbClr val="7030A0"/>
                </a:solidFill>
              </a:rPr>
              <a:t> </a:t>
            </a:r>
            <a:r>
              <a:rPr lang="en-US" sz="3500" b="1" dirty="0" smtClean="0">
                <a:solidFill>
                  <a:srgbClr val="7030A0"/>
                </a:solidFill>
              </a:rPr>
              <a:t>   </a:t>
            </a:r>
            <a:r>
              <a:rPr lang="he-IL" sz="3500" b="1" dirty="0" smtClean="0">
                <a:solidFill>
                  <a:srgbClr val="7030A0"/>
                </a:solidFill>
              </a:rPr>
              <a:t>"</a:t>
            </a:r>
            <a:r>
              <a:rPr lang="he-IL" sz="3500" b="1" dirty="0">
                <a:solidFill>
                  <a:srgbClr val="7030A0"/>
                </a:solidFill>
              </a:rPr>
              <a:t>ככל העמים"         </a:t>
            </a:r>
            <a:r>
              <a:rPr lang="he-IL" sz="3500" b="1" dirty="0" smtClean="0">
                <a:solidFill>
                  <a:srgbClr val="7030A0"/>
                </a:solidFill>
              </a:rPr>
              <a:t>     </a:t>
            </a:r>
            <a:r>
              <a:rPr lang="en-US" sz="3500" b="1" dirty="0" smtClean="0">
                <a:solidFill>
                  <a:srgbClr val="7030A0"/>
                </a:solidFill>
              </a:rPr>
              <a:t> </a:t>
            </a:r>
            <a:r>
              <a:rPr lang="he-IL" sz="3500" b="1" dirty="0" smtClean="0">
                <a:solidFill>
                  <a:srgbClr val="7030A0"/>
                </a:solidFill>
              </a:rPr>
              <a:t>  </a:t>
            </a:r>
            <a:r>
              <a:rPr lang="he-IL" sz="3500" b="1" dirty="0" smtClean="0"/>
              <a:t> </a:t>
            </a:r>
            <a:r>
              <a:rPr lang="he-IL" sz="3500" b="1" dirty="0">
                <a:solidFill>
                  <a:srgbClr val="0070C0"/>
                </a:solidFill>
              </a:rPr>
              <a:t>ייחודי – </a:t>
            </a:r>
            <a:r>
              <a:rPr lang="he-IL" sz="3500" b="1" dirty="0" smtClean="0">
                <a:solidFill>
                  <a:srgbClr val="0070C0"/>
                </a:solidFill>
              </a:rPr>
              <a:t>משימתי</a:t>
            </a:r>
          </a:p>
          <a:p>
            <a:pPr algn="just" rtl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500" b="1" dirty="0" smtClean="0">
                <a:solidFill>
                  <a:srgbClr val="7030A0"/>
                </a:solidFill>
              </a:rPr>
              <a:t>    </a:t>
            </a:r>
            <a:r>
              <a:rPr lang="he-IL" sz="3500" b="1" dirty="0" smtClean="0">
                <a:solidFill>
                  <a:srgbClr val="7030A0"/>
                </a:solidFill>
              </a:rPr>
              <a:t>במתכונת </a:t>
            </a:r>
            <a:r>
              <a:rPr lang="he-IL" sz="3500" b="1" dirty="0">
                <a:solidFill>
                  <a:srgbClr val="7030A0"/>
                </a:solidFill>
              </a:rPr>
              <a:t>מערבית</a:t>
            </a:r>
            <a:r>
              <a:rPr lang="he-IL" sz="3500" b="1" dirty="0"/>
              <a:t>        </a:t>
            </a:r>
            <a:r>
              <a:rPr lang="he-IL" sz="3500" b="1" dirty="0" smtClean="0"/>
              <a:t>   </a:t>
            </a:r>
            <a:r>
              <a:rPr lang="he-IL" sz="3500" b="1" dirty="0">
                <a:solidFill>
                  <a:srgbClr val="0070C0"/>
                </a:solidFill>
              </a:rPr>
              <a:t>תשומה של המורשת</a:t>
            </a:r>
          </a:p>
          <a:p>
            <a:pPr algn="ctr" rtl="1">
              <a:lnSpc>
                <a:spcPct val="170000"/>
              </a:lnSpc>
              <a:buNone/>
            </a:pPr>
            <a:endParaRPr lang="he-IL" sz="3600" b="1" dirty="0" smtClean="0">
              <a:solidFill>
                <a:srgbClr val="FF0000"/>
              </a:solidFill>
            </a:endParaRPr>
          </a:p>
          <a:p>
            <a:pPr algn="ctr" rtl="1">
              <a:lnSpc>
                <a:spcPct val="170000"/>
              </a:lnSpc>
              <a:buNone/>
            </a:pPr>
            <a:endParaRPr lang="he-IL" sz="3600" b="1" dirty="0">
              <a:solidFill>
                <a:srgbClr val="FF0000"/>
              </a:solidFill>
            </a:endParaRPr>
          </a:p>
          <a:p>
            <a:pPr algn="ctr" rtl="1">
              <a:lnSpc>
                <a:spcPct val="170000"/>
              </a:lnSpc>
              <a:buNone/>
            </a:pPr>
            <a:endParaRPr lang="he-IL" sz="3600" b="1" dirty="0" smtClean="0">
              <a:solidFill>
                <a:srgbClr val="FF0000"/>
              </a:solidFill>
            </a:endParaRPr>
          </a:p>
          <a:p>
            <a:pPr algn="ctr" rtl="1">
              <a:lnSpc>
                <a:spcPct val="170000"/>
              </a:lnSpc>
              <a:buNone/>
            </a:pPr>
            <a:endParaRPr lang="he-IL" sz="36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496" y="2375009"/>
            <a:ext cx="8774569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buNone/>
            </a:pPr>
            <a:r>
              <a:rPr lang="he-IL" sz="3200" b="1" u="sng" dirty="0">
                <a:solidFill>
                  <a:srgbClr val="7030A0"/>
                </a:solidFill>
              </a:rPr>
              <a:t>בגלל מצוקה פיזית</a:t>
            </a:r>
            <a:r>
              <a:rPr lang="he-IL" sz="3200" b="1" u="sng" dirty="0"/>
              <a:t> </a:t>
            </a:r>
            <a:r>
              <a:rPr lang="he-IL" sz="3200" b="1" dirty="0"/>
              <a:t>  </a:t>
            </a:r>
            <a:r>
              <a:rPr lang="he-IL" sz="3200" b="1" dirty="0" smtClean="0"/>
              <a:t>      </a:t>
            </a:r>
            <a:r>
              <a:rPr lang="he-IL" sz="3200" b="1" u="sng" dirty="0" smtClean="0"/>
              <a:t> </a:t>
            </a:r>
            <a:r>
              <a:rPr lang="he-IL" sz="3200" b="1" u="sng" dirty="0">
                <a:solidFill>
                  <a:srgbClr val="0070C0"/>
                </a:solidFill>
              </a:rPr>
              <a:t>בגלל מצוקה </a:t>
            </a:r>
            <a:r>
              <a:rPr lang="he-IL" sz="3200" b="1" u="sng" dirty="0" smtClean="0">
                <a:solidFill>
                  <a:srgbClr val="0070C0"/>
                </a:solidFill>
              </a:rPr>
              <a:t>תרבותית</a:t>
            </a:r>
            <a:endParaRPr lang="en-US" sz="3200" b="1" u="sng" dirty="0" smtClean="0">
              <a:solidFill>
                <a:srgbClr val="0070C0"/>
              </a:solidFill>
            </a:endParaRPr>
          </a:p>
          <a:p>
            <a:pPr algn="r" rtl="1"/>
            <a:r>
              <a:rPr lang="he-IL" sz="3200" b="1" dirty="0">
                <a:solidFill>
                  <a:srgbClr val="7030A0"/>
                </a:solidFill>
              </a:rPr>
              <a:t>(אנטי-שמיות)              </a:t>
            </a:r>
            <a:r>
              <a:rPr lang="he-IL" sz="3200" b="1" dirty="0">
                <a:solidFill>
                  <a:srgbClr val="0070C0"/>
                </a:solidFill>
              </a:rPr>
              <a:t>התבוללות (בפרט תרבותית)</a:t>
            </a:r>
            <a:endParaRPr lang="en-US" sz="3200" b="1" dirty="0">
              <a:solidFill>
                <a:srgbClr val="0070C0"/>
              </a:solidFill>
            </a:endParaRPr>
          </a:p>
          <a:p>
            <a:pPr algn="r" rtl="1"/>
            <a:r>
              <a:rPr lang="en-US" sz="32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he-IL" sz="3200" b="1" dirty="0">
                <a:solidFill>
                  <a:schemeClr val="accent4">
                    <a:lumMod val="50000"/>
                  </a:schemeClr>
                </a:solidFill>
              </a:rPr>
              <a:t>תועלתי     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he-IL" sz="3200" b="1" dirty="0" smtClean="0">
                <a:solidFill>
                  <a:schemeClr val="accent4">
                    <a:lumMod val="50000"/>
                  </a:schemeClr>
                </a:solidFill>
              </a:rPr>
              <a:t>                    </a:t>
            </a:r>
            <a:r>
              <a:rPr lang="he-IL" sz="3200" b="1" dirty="0">
                <a:solidFill>
                  <a:srgbClr val="0070C0"/>
                </a:solidFill>
              </a:rPr>
              <a:t>ערכי - מהותי</a:t>
            </a:r>
          </a:p>
          <a:p>
            <a:pPr algn="r" rtl="1"/>
            <a:r>
              <a:rPr lang="he-IL" sz="3200" b="1" dirty="0">
                <a:solidFill>
                  <a:srgbClr val="7030A0"/>
                </a:solidFill>
              </a:rPr>
              <a:t>בטחון פיזי וכלכלי</a:t>
            </a:r>
            <a:r>
              <a:rPr lang="he-IL" sz="3200" b="1" dirty="0"/>
              <a:t>        </a:t>
            </a:r>
            <a:r>
              <a:rPr lang="he-IL" sz="3200" b="1" dirty="0" smtClean="0"/>
              <a:t>    </a:t>
            </a:r>
            <a:r>
              <a:rPr lang="he-IL" sz="3200" b="1" dirty="0">
                <a:solidFill>
                  <a:srgbClr val="0070C0"/>
                </a:solidFill>
              </a:rPr>
              <a:t>המשך קיום </a:t>
            </a:r>
            <a:r>
              <a:rPr lang="he-IL" sz="3200" b="1" u="sng" dirty="0">
                <a:solidFill>
                  <a:srgbClr val="0070C0"/>
                </a:solidFill>
              </a:rPr>
              <a:t>יוצר</a:t>
            </a:r>
            <a:r>
              <a:rPr lang="he-IL" sz="3200" b="1" dirty="0">
                <a:solidFill>
                  <a:srgbClr val="0070C0"/>
                </a:solidFill>
              </a:rPr>
              <a:t> </a:t>
            </a:r>
            <a:r>
              <a:rPr lang="he-IL" sz="3200" b="1" dirty="0" smtClean="0">
                <a:solidFill>
                  <a:srgbClr val="0070C0"/>
                </a:solidFill>
              </a:rPr>
              <a:t>לעם</a:t>
            </a:r>
            <a:endParaRPr lang="he-IL" sz="3200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1927" y="4509120"/>
            <a:ext cx="8548138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3200" b="1" u="sng" dirty="0">
                <a:solidFill>
                  <a:srgbClr val="7030A0"/>
                </a:solidFill>
              </a:rPr>
              <a:t>מטרה מוגדרת סופית</a:t>
            </a:r>
            <a:r>
              <a:rPr lang="he-IL" sz="3200" b="1" u="sng" dirty="0"/>
              <a:t> </a:t>
            </a:r>
            <a:r>
              <a:rPr lang="he-IL" sz="3200" b="1" dirty="0"/>
              <a:t>  </a:t>
            </a:r>
            <a:r>
              <a:rPr lang="he-IL" sz="3200" b="1" dirty="0" smtClean="0"/>
              <a:t>   </a:t>
            </a:r>
            <a:r>
              <a:rPr lang="he-IL" sz="3200" b="1" u="sng" dirty="0">
                <a:solidFill>
                  <a:srgbClr val="0070C0"/>
                </a:solidFill>
              </a:rPr>
              <a:t>מטרה </a:t>
            </a:r>
            <a:r>
              <a:rPr lang="he-IL" sz="3200" b="1" u="sng" dirty="0" smtClean="0">
                <a:solidFill>
                  <a:srgbClr val="0070C0"/>
                </a:solidFill>
              </a:rPr>
              <a:t>אין-סופית</a:t>
            </a:r>
            <a:endParaRPr lang="en-US" sz="3200" b="1" u="sng" dirty="0" smtClean="0">
              <a:solidFill>
                <a:srgbClr val="0070C0"/>
              </a:solidFill>
            </a:endParaRPr>
          </a:p>
          <a:p>
            <a:pPr algn="r"/>
            <a:r>
              <a:rPr lang="he-IL" sz="3200" b="1" dirty="0">
                <a:solidFill>
                  <a:srgbClr val="7030A0"/>
                </a:solidFill>
              </a:rPr>
              <a:t> כעת - "פוסט-ציוני" </a:t>
            </a:r>
            <a:r>
              <a:rPr lang="he-IL" sz="3200" b="1" dirty="0" smtClean="0">
                <a:solidFill>
                  <a:srgbClr val="7030A0"/>
                </a:solidFill>
              </a:rPr>
              <a:t>       </a:t>
            </a:r>
            <a:r>
              <a:rPr lang="he-IL" sz="3200" b="1" dirty="0" smtClean="0">
                <a:solidFill>
                  <a:srgbClr val="0070C0"/>
                </a:solidFill>
              </a:rPr>
              <a:t>מדינה יהודית – מהי?!</a:t>
            </a:r>
            <a:endParaRPr lang="he-IL" sz="3200" b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5661248"/>
            <a:ext cx="81776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2800" b="1" dirty="0" smtClean="0">
                <a:solidFill>
                  <a:srgbClr val="FF0000"/>
                </a:solidFill>
              </a:rPr>
              <a:t>עמדה: המדינה קיימת.  כעת, האתגר הוא ציוני-תרבותי </a:t>
            </a:r>
          </a:p>
          <a:p>
            <a:pPr algn="ctr" rtl="1"/>
            <a:r>
              <a:rPr lang="he-IL" sz="2800" b="1" dirty="0" smtClean="0">
                <a:solidFill>
                  <a:srgbClr val="FF0000"/>
                </a:solidFill>
              </a:rPr>
              <a:t>= עיצוב דמותה היהודית-ציונית-דמוקרטי</a:t>
            </a:r>
            <a:r>
              <a:rPr lang="he-IL" sz="2800" b="1" dirty="0">
                <a:solidFill>
                  <a:srgbClr val="FF0000"/>
                </a:solidFill>
              </a:rPr>
              <a:t>ת</a:t>
            </a:r>
            <a:r>
              <a:rPr lang="he-IL" sz="2800" b="1" dirty="0" smtClean="0">
                <a:solidFill>
                  <a:srgbClr val="FF0000"/>
                </a:solidFill>
              </a:rPr>
              <a:t> של המדינה.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49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45A953F2-292C-4506-826D-8770C5219804}" type="slidenum">
              <a:rPr lang="en-US" smtClean="0"/>
              <a:t>5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90402" y="188640"/>
            <a:ext cx="83580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3200" b="1" dirty="0" smtClean="0">
                <a:solidFill>
                  <a:srgbClr val="7030A0"/>
                </a:solidFill>
              </a:rPr>
              <a:t>האתגר של התמודדות עם "גורלנו התרבותי"!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5013176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2600" b="1" dirty="0" smtClean="0"/>
              <a:t>מחויבות אישית להגשים בתוך קהילה ייעודית אשר מקיימת</a:t>
            </a:r>
            <a:r>
              <a:rPr lang="en-US" sz="2600" b="1" dirty="0" smtClean="0"/>
              <a:t> </a:t>
            </a:r>
            <a:r>
              <a:rPr lang="he-IL" sz="2600" b="1" dirty="0" smtClean="0"/>
              <a:t>ב"מיקרו" השקפת עולם שהיא שואפת להנחיל  לחברה ב"מקרו". </a:t>
            </a:r>
            <a:r>
              <a:rPr lang="he-IL" sz="2800" b="1" dirty="0" smtClean="0">
                <a:solidFill>
                  <a:srgbClr val="FF0000"/>
                </a:solidFill>
              </a:rPr>
              <a:t>"אנחנו השינוי".</a:t>
            </a:r>
            <a:r>
              <a:rPr lang="en-US" sz="2800" b="1" dirty="0" smtClean="0">
                <a:solidFill>
                  <a:srgbClr val="FF0000"/>
                </a:solidFill>
              </a:rPr>
              <a:t>    </a:t>
            </a:r>
            <a:r>
              <a:rPr lang="he-IL" sz="2800" b="1" dirty="0" smtClean="0">
                <a:solidFill>
                  <a:srgbClr val="00B050"/>
                </a:solidFill>
                <a:latin typeface="Calibri" pitchFamily="34" charset="0"/>
              </a:rPr>
              <a:t>צדק חברתי וסביבתי. יהדות חופשית .</a:t>
            </a:r>
            <a:endParaRPr lang="he-IL" sz="2800" b="1" dirty="0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7504" y="2564904"/>
            <a:ext cx="86409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he-IL" sz="2200" b="1" dirty="0">
                <a:solidFill>
                  <a:srgbClr val="C00000"/>
                </a:solidFill>
              </a:rPr>
              <a:t>ברל כצנלסון, הספד לביאליק (1934)  – "גורלנו התרבותי"- </a:t>
            </a:r>
          </a:p>
          <a:p>
            <a:pPr algn="r" rtl="1"/>
            <a:r>
              <a:rPr lang="he-IL" sz="2400" b="1" dirty="0">
                <a:solidFill>
                  <a:srgbClr val="FF0000"/>
                </a:solidFill>
              </a:rPr>
              <a:t>עכשיו אנו עומדים בארץ בתקופה של </a:t>
            </a:r>
            <a:r>
              <a:rPr lang="he-IL" sz="2400" b="1" dirty="0" smtClean="0">
                <a:solidFill>
                  <a:srgbClr val="FF0000"/>
                </a:solidFill>
              </a:rPr>
              <a:t>בנייה </a:t>
            </a:r>
            <a:r>
              <a:rPr lang="he-IL" sz="2400" b="1" dirty="0">
                <a:solidFill>
                  <a:srgbClr val="FF0000"/>
                </a:solidFill>
              </a:rPr>
              <a:t>ראשונית...עוד אין לנו פנאי לחיים רוחניים עמוקים...אבל...עוד ישבו יהודים רבים </a:t>
            </a:r>
            <a:r>
              <a:rPr lang="he-IL" sz="2400" b="1" dirty="0" err="1">
                <a:solidFill>
                  <a:srgbClr val="FF0000"/>
                </a:solidFill>
              </a:rPr>
              <a:t>רבים</a:t>
            </a:r>
            <a:r>
              <a:rPr lang="he-IL" sz="2400" b="1" dirty="0">
                <a:solidFill>
                  <a:srgbClr val="FF0000"/>
                </a:solidFill>
              </a:rPr>
              <a:t> בארץ ומכאובינו התרבותיים לא יתנו להם דמי...(ויהפכו) לבאים אחרינו למצוקת נפש גדולה.  וכמו שאנו מתחבטים עכשיו בשאלות העבוד</a:t>
            </a:r>
            <a:r>
              <a:rPr lang="he-IL" sz="2400" b="1" dirty="0">
                <a:solidFill>
                  <a:srgbClr val="C00000"/>
                </a:solidFill>
              </a:rPr>
              <a:t>ה </a:t>
            </a:r>
            <a:r>
              <a:rPr lang="he-IL" sz="2400" b="1" dirty="0">
                <a:solidFill>
                  <a:srgbClr val="FF0000"/>
                </a:solidFill>
              </a:rPr>
              <a:t>העברית...כך נתחבט בימים הבאים בשאלות גורלנו התרבותי..."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מציין מיקום תוכן 2"/>
          <p:cNvSpPr txBox="1">
            <a:spLocks/>
          </p:cNvSpPr>
          <p:nvPr/>
        </p:nvSpPr>
        <p:spPr>
          <a:xfrm>
            <a:off x="251520" y="836712"/>
            <a:ext cx="8568952" cy="17281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Font typeface="Arial" panose="020B0604020202020204" pitchFamily="34" charset="0"/>
              <a:buNone/>
            </a:pPr>
            <a:r>
              <a:rPr lang="he-IL" sz="2400" b="1" dirty="0" smtClean="0">
                <a:solidFill>
                  <a:srgbClr val="C00000"/>
                </a:solidFill>
              </a:rPr>
              <a:t>אחד העם </a:t>
            </a:r>
            <a:r>
              <a:rPr lang="en-US" sz="2400" b="1" dirty="0" smtClean="0">
                <a:solidFill>
                  <a:srgbClr val="C00000"/>
                </a:solidFill>
              </a:rPr>
              <a:t>)</a:t>
            </a:r>
            <a:r>
              <a:rPr lang="he-IL" sz="2400" b="1" dirty="0" smtClean="0">
                <a:solidFill>
                  <a:srgbClr val="C00000"/>
                </a:solidFill>
              </a:rPr>
              <a:t>1912</a:t>
            </a:r>
            <a:r>
              <a:rPr lang="en-US" sz="2400" b="1" dirty="0" smtClean="0">
                <a:solidFill>
                  <a:srgbClr val="C00000"/>
                </a:solidFill>
              </a:rPr>
              <a:t>(</a:t>
            </a:r>
            <a:r>
              <a:rPr lang="he-IL" sz="2400" b="1" dirty="0" smtClean="0">
                <a:solidFill>
                  <a:srgbClr val="C00000"/>
                </a:solidFill>
              </a:rPr>
              <a:t> – תרבות חומרית ולא חומרית גם יחד</a:t>
            </a:r>
          </a:p>
          <a:p>
            <a:pPr marL="0" indent="0" algn="r" rtl="1">
              <a:buFont typeface="Arial" panose="020B0604020202020204" pitchFamily="34" charset="0"/>
              <a:buNone/>
            </a:pPr>
            <a:r>
              <a:rPr lang="he-IL" sz="2400" dirty="0" smtClean="0">
                <a:solidFill>
                  <a:srgbClr val="C00000"/>
                </a:solidFill>
              </a:rPr>
              <a:t>"...לא רק יסוד בתי ספר ושאר דברים 'רוחניים' אלא אף קניית קרקעות, יסוד מושבות כפריות ושכונות עירוניות ... (למען) ... התחדשות תרבותנו הלאומית במרכזה ההיסטורי." 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022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3501008"/>
            <a:ext cx="89647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he-IL" sz="2400" b="1" dirty="0">
                <a:solidFill>
                  <a:srgbClr val="FF0000"/>
                </a:solidFill>
              </a:rPr>
              <a:t>"וכך נעמוד  מול ארון-הספרים,         </a:t>
            </a:r>
            <a:r>
              <a:rPr lang="he-IL" sz="2400" b="1" dirty="0" smtClean="0">
                <a:solidFill>
                  <a:srgbClr val="FF0000"/>
                </a:solidFill>
              </a:rPr>
              <a:t>אנחנו </a:t>
            </a:r>
            <a:r>
              <a:rPr lang="he-IL" sz="2400" b="1" dirty="0">
                <a:solidFill>
                  <a:srgbClr val="FF0000"/>
                </a:solidFill>
              </a:rPr>
              <a:t>העזנו  ליצור מבראשית, </a:t>
            </a:r>
          </a:p>
          <a:p>
            <a:pPr algn="r" rtl="1"/>
            <a:r>
              <a:rPr lang="he-IL" sz="2400" b="1" dirty="0">
                <a:solidFill>
                  <a:srgbClr val="FF0000"/>
                </a:solidFill>
              </a:rPr>
              <a:t>בצומת דורות שבין לילה </a:t>
            </a:r>
            <a:r>
              <a:rPr lang="he-IL" sz="2400" b="1" dirty="0" smtClean="0">
                <a:solidFill>
                  <a:srgbClr val="FF0000"/>
                </a:solidFill>
              </a:rPr>
              <a:t>ושחר,        כי </a:t>
            </a:r>
            <a:r>
              <a:rPr lang="he-IL" sz="2400" b="1" dirty="0">
                <a:solidFill>
                  <a:srgbClr val="FF0000"/>
                </a:solidFill>
              </a:rPr>
              <a:t>באנו הלום להמשיך את הדרך."</a:t>
            </a:r>
            <a:endParaRPr lang="en-US" sz="2400" b="1" dirty="0">
              <a:solidFill>
                <a:srgbClr val="FF0000"/>
              </a:solidFill>
            </a:endParaRPr>
          </a:p>
          <a:p>
            <a:pPr algn="r" rtl="1"/>
            <a:r>
              <a:rPr lang="he-IL" dirty="0">
                <a:solidFill>
                  <a:srgbClr val="FF0000"/>
                </a:solidFill>
              </a:rPr>
              <a:t>				</a:t>
            </a:r>
            <a:r>
              <a:rPr lang="he-IL" dirty="0" smtClean="0">
                <a:solidFill>
                  <a:srgbClr val="FF0000"/>
                </a:solidFill>
              </a:rPr>
              <a:t>אברהם </a:t>
            </a:r>
            <a:r>
              <a:rPr lang="he-IL" dirty="0">
                <a:solidFill>
                  <a:srgbClr val="FF0000"/>
                </a:solidFill>
              </a:rPr>
              <a:t>שלונסקי, מתוך "אלה מול אלה</a:t>
            </a:r>
            <a:r>
              <a:rPr lang="he-IL" dirty="0" smtClean="0">
                <a:solidFill>
                  <a:srgbClr val="FF0000"/>
                </a:solidFill>
              </a:rPr>
              <a:t>" (1930)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9512" y="4797152"/>
            <a:ext cx="864096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spcAft>
                <a:spcPts val="600"/>
              </a:spcAft>
            </a:pPr>
            <a:r>
              <a:rPr lang="he-IL" b="1" dirty="0">
                <a:solidFill>
                  <a:srgbClr val="00B050"/>
                </a:solidFill>
              </a:rPr>
              <a:t>מתוך יריב בן אהרון, </a:t>
            </a:r>
            <a:r>
              <a:rPr lang="he-IL" b="1" u="sng" dirty="0">
                <a:solidFill>
                  <a:srgbClr val="00B050"/>
                </a:solidFill>
              </a:rPr>
              <a:t>שורשי יניקה</a:t>
            </a:r>
            <a:r>
              <a:rPr lang="he-IL" b="1" dirty="0">
                <a:solidFill>
                  <a:srgbClr val="00B050"/>
                </a:solidFill>
              </a:rPr>
              <a:t>, מהדורה שנייה, המכינה "ש יצחק רבין, אורנים, </a:t>
            </a:r>
            <a:r>
              <a:rPr lang="he-IL" sz="1600" b="1" dirty="0">
                <a:solidFill>
                  <a:srgbClr val="00B050"/>
                </a:solidFill>
              </a:rPr>
              <a:t>2005</a:t>
            </a:r>
          </a:p>
          <a:p>
            <a:pPr algn="r" rtl="1">
              <a:spcAft>
                <a:spcPts val="600"/>
              </a:spcAft>
            </a:pPr>
            <a:r>
              <a:rPr lang="he-IL" sz="2200" b="1" dirty="0">
                <a:solidFill>
                  <a:srgbClr val="0070C0"/>
                </a:solidFill>
              </a:rPr>
              <a:t>"השאלה היא: האם יכולים אנו, כיהודים חופשיים, ציונים, אזרחי מדינת  ישראל, להתמודד עם שאלת החדש והישן? </a:t>
            </a:r>
          </a:p>
          <a:p>
            <a:pPr algn="r" rtl="1"/>
            <a:r>
              <a:rPr lang="he-IL" b="1" dirty="0">
                <a:solidFill>
                  <a:schemeClr val="accent2">
                    <a:lumMod val="75000"/>
                  </a:schemeClr>
                </a:solidFill>
              </a:rPr>
              <a:t>                                                          "על שלושה שלבים בדרכו של עם ישראל", ע. 182</a:t>
            </a:r>
            <a:r>
              <a:rPr lang="he-IL" b="1" dirty="0">
                <a:solidFill>
                  <a:srgbClr val="00B050"/>
                </a:solidFill>
              </a:rPr>
              <a:t>.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79512" y="836712"/>
            <a:ext cx="8785225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rtl="1"/>
            <a:r>
              <a:rPr lang="he-IL" sz="2000" b="1" i="1" dirty="0" smtClean="0">
                <a:solidFill>
                  <a:srgbClr val="C00000"/>
                </a:solidFill>
              </a:rPr>
              <a:t>א.ד</a:t>
            </a:r>
            <a:r>
              <a:rPr lang="he-IL" sz="2000" b="1" i="1" dirty="0">
                <a:solidFill>
                  <a:srgbClr val="C00000"/>
                </a:solidFill>
              </a:rPr>
              <a:t>. גורדון,  </a:t>
            </a:r>
            <a:r>
              <a:rPr lang="he-IL" sz="2000" b="1" i="1" dirty="0" smtClean="0">
                <a:solidFill>
                  <a:srgbClr val="C00000"/>
                </a:solidFill>
              </a:rPr>
              <a:t>1920:</a:t>
            </a:r>
          </a:p>
          <a:p>
            <a:pPr algn="r" rtl="1"/>
            <a:r>
              <a:rPr lang="he-IL" sz="2800" b="1" i="1" dirty="0" smtClean="0">
                <a:solidFill>
                  <a:srgbClr val="C00000"/>
                </a:solidFill>
              </a:rPr>
              <a:t> </a:t>
            </a:r>
            <a:r>
              <a:rPr lang="he-IL" sz="2800" b="1" i="1" dirty="0">
                <a:solidFill>
                  <a:srgbClr val="C00000"/>
                </a:solidFill>
              </a:rPr>
              <a:t>"אנחנו בראנו לטבע ארצנו ניב שפתיים ואמרנו: אדם בצלם אלוהים...עתה אנו באים לברוא לטבע זה החי בנו ניב חדש ואומרים – </a:t>
            </a:r>
            <a:r>
              <a:rPr lang="he-IL" sz="3200" b="1" i="1" dirty="0">
                <a:solidFill>
                  <a:srgbClr val="7030A0"/>
                </a:solidFill>
              </a:rPr>
              <a:t>עם בצלם אלוהים</a:t>
            </a:r>
            <a:r>
              <a:rPr lang="he-IL" sz="2800" b="1" i="1" dirty="0">
                <a:solidFill>
                  <a:srgbClr val="C00000"/>
                </a:solidFill>
              </a:rPr>
              <a:t>...זה יסוד רעיוננו, רעיון תחייתנו וגאולתנו, זה יסוד של רעיון 'עם-אדם</a:t>
            </a:r>
            <a:r>
              <a:rPr lang="he-IL" sz="2800" b="1" i="1" dirty="0" smtClean="0">
                <a:solidFill>
                  <a:srgbClr val="C00000"/>
                </a:solidFill>
              </a:rPr>
              <a:t>'". </a:t>
            </a:r>
          </a:p>
          <a:p>
            <a:pPr algn="r" rtl="1"/>
            <a:r>
              <a:rPr lang="he-IL" sz="2800" b="1" i="1" dirty="0">
                <a:solidFill>
                  <a:srgbClr val="C00000"/>
                </a:solidFill>
              </a:rPr>
              <a:t> </a:t>
            </a:r>
            <a:r>
              <a:rPr lang="he-IL" sz="2800" b="1" i="1" dirty="0" smtClean="0">
                <a:solidFill>
                  <a:srgbClr val="C00000"/>
                </a:solidFill>
              </a:rPr>
              <a:t>                                                     </a:t>
            </a:r>
            <a:r>
              <a:rPr lang="he-IL" sz="2000" b="1" i="1" dirty="0" smtClean="0">
                <a:solidFill>
                  <a:srgbClr val="C00000"/>
                </a:solidFill>
              </a:rPr>
              <a:t>(האדם והטבע, ע. 205-206) </a:t>
            </a:r>
            <a:endParaRPr lang="en-US" sz="2000" b="1" i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260648"/>
            <a:ext cx="83216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3200" b="1" smtClean="0">
                <a:solidFill>
                  <a:srgbClr val="002060"/>
                </a:solidFill>
              </a:rPr>
              <a:t>ממקורות התחיה </a:t>
            </a:r>
            <a:r>
              <a:rPr lang="he-IL" sz="3200" b="1" dirty="0" smtClean="0">
                <a:solidFill>
                  <a:srgbClr val="002060"/>
                </a:solidFill>
              </a:rPr>
              <a:t>הלאומית</a:t>
            </a:r>
            <a:endParaRPr lang="en-US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173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88032"/>
            <a:ext cx="8039100" cy="620688"/>
          </a:xfrm>
        </p:spPr>
        <p:txBody>
          <a:bodyPr>
            <a:normAutofit fontScale="90000"/>
          </a:bodyPr>
          <a:lstStyle/>
          <a:p>
            <a:pPr rtl="1" eaLnBrk="1" hangingPunct="1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+mn-cs"/>
              </a:rPr>
              <a:t/>
            </a:r>
            <a:b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+mn-cs"/>
              </a:rPr>
            </a:br>
            <a:endParaRPr lang="en-CA" b="1" dirty="0" smtClean="0">
              <a:solidFill>
                <a:schemeClr val="accent1">
                  <a:lumMod val="50000"/>
                </a:schemeClr>
              </a:solidFill>
              <a:cs typeface="+mn-cs"/>
            </a:endParaRPr>
          </a:p>
        </p:txBody>
      </p:sp>
      <p:sp>
        <p:nvSpPr>
          <p:cNvPr id="5124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08720"/>
            <a:ext cx="8336233" cy="1185511"/>
          </a:xfrm>
        </p:spPr>
        <p:txBody>
          <a:bodyPr>
            <a:normAutofit fontScale="92500"/>
          </a:bodyPr>
          <a:lstStyle/>
          <a:p>
            <a:pPr marL="0" indent="0" algn="ctr" rtl="1" eaLnBrk="1" hangingPunct="1">
              <a:spcBef>
                <a:spcPts val="0"/>
              </a:spcBef>
              <a:buNone/>
              <a:defRPr/>
            </a:pPr>
            <a:r>
              <a:rPr lang="he-IL" sz="3600" b="1" dirty="0" smtClean="0">
                <a:solidFill>
                  <a:srgbClr val="C00000"/>
                </a:solidFill>
              </a:rPr>
              <a:t>מדינה יהודית כמסגרת לתחיה יהודית לאומית</a:t>
            </a:r>
          </a:p>
          <a:p>
            <a:pPr marL="0" indent="0" algn="ctr" rtl="1" eaLnBrk="1" hangingPunct="1">
              <a:spcBef>
                <a:spcPts val="0"/>
              </a:spcBef>
              <a:buNone/>
              <a:defRPr/>
            </a:pPr>
            <a:r>
              <a:rPr lang="he-IL" sz="3600" b="1" dirty="0" smtClean="0">
                <a:solidFill>
                  <a:srgbClr val="C00000"/>
                </a:solidFill>
              </a:rPr>
              <a:t>חזון נבואי של תיקון אדם – עם - עולם</a:t>
            </a:r>
            <a:endParaRPr lang="en-CA" sz="3600" b="1" dirty="0" smtClean="0">
              <a:solidFill>
                <a:srgbClr val="C00000"/>
              </a:solidFill>
            </a:endParaRPr>
          </a:p>
        </p:txBody>
      </p:sp>
      <p:graphicFrame>
        <p:nvGraphicFramePr>
          <p:cNvPr id="9325" name="Group 10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11817055"/>
              </p:ext>
            </p:extLst>
          </p:nvPr>
        </p:nvGraphicFramePr>
        <p:xfrm>
          <a:off x="685800" y="3276600"/>
          <a:ext cx="7696200" cy="2244021"/>
        </p:xfrm>
        <a:graphic>
          <a:graphicData uri="http://schemas.openxmlformats.org/drawingml/2006/table">
            <a:tbl>
              <a:tblPr/>
              <a:tblGrid>
                <a:gridCol w="4267200"/>
                <a:gridCol w="3429000"/>
              </a:tblGrid>
              <a:tr h="1142801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אחד העם)            </a:t>
                      </a: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נביא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"תנועה"</a:t>
                      </a:r>
                      <a:endParaRPr kumimoji="0" lang="en-CA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כהן       </a:t>
                      </a: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(מתכון  של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 "ארגון"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“</a:t>
                      </a:r>
                      <a:r>
                        <a:rPr kumimoji="0" lang="he-I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ממסד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”</a:t>
                      </a:r>
                      <a:endParaRPr kumimoji="0" lang="en-C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969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</a:t>
                      </a:r>
                      <a:r>
                        <a:rPr kumimoji="0" lang="he-I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מתח       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66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 </a:t>
                      </a: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בונה</a:t>
                      </a:r>
                      <a:r>
                        <a:rPr kumimoji="0" lang="he-I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</a:t>
                      </a:r>
                      <a:endParaRPr kumimoji="0" lang="en-C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66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14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CB187FE-1AF8-4395-A272-88FFB194D8C0}" type="slidenum">
              <a:rPr lang="en-CA" smtClean="0"/>
              <a:pPr eaLnBrk="1" hangingPunct="1"/>
              <a:t>7</a:t>
            </a:fld>
            <a:endParaRPr lang="en-CA" smtClean="0"/>
          </a:p>
        </p:txBody>
      </p:sp>
      <p:sp>
        <p:nvSpPr>
          <p:cNvPr id="5129" name="Line 91"/>
          <p:cNvSpPr>
            <a:spLocks noChangeShapeType="1"/>
          </p:cNvSpPr>
          <p:nvPr/>
        </p:nvSpPr>
        <p:spPr bwMode="auto">
          <a:xfrm flipH="1" flipV="1">
            <a:off x="1599456" y="4509120"/>
            <a:ext cx="1676400" cy="685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0" name="Line 92"/>
          <p:cNvSpPr>
            <a:spLocks noChangeShapeType="1"/>
          </p:cNvSpPr>
          <p:nvPr/>
        </p:nvSpPr>
        <p:spPr bwMode="auto">
          <a:xfrm flipV="1">
            <a:off x="4953000" y="4522788"/>
            <a:ext cx="175260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2" name="Text Box 98"/>
          <p:cNvSpPr txBox="1">
            <a:spLocks noChangeArrowheads="1"/>
          </p:cNvSpPr>
          <p:nvPr/>
        </p:nvSpPr>
        <p:spPr bwMode="auto">
          <a:xfrm>
            <a:off x="432088" y="5858108"/>
            <a:ext cx="801833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e-IL" sz="3600" b="1" dirty="0" smtClean="0">
                <a:solidFill>
                  <a:srgbClr val="7030A0"/>
                </a:solidFill>
              </a:rPr>
              <a:t>המשך קיום יוצר של עם ישראל באשר הוא</a:t>
            </a:r>
            <a:endParaRPr lang="en-CA" sz="3600" b="1" dirty="0">
              <a:solidFill>
                <a:srgbClr val="7030A0"/>
              </a:solidFill>
            </a:endParaRPr>
          </a:p>
        </p:txBody>
      </p:sp>
      <p:sp>
        <p:nvSpPr>
          <p:cNvPr id="5133" name="Line 99"/>
          <p:cNvSpPr>
            <a:spLocks noChangeShapeType="1"/>
          </p:cNvSpPr>
          <p:nvPr/>
        </p:nvSpPr>
        <p:spPr bwMode="auto">
          <a:xfrm>
            <a:off x="4211960" y="5568280"/>
            <a:ext cx="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0" y="2132856"/>
            <a:ext cx="896448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 eaLnBrk="1" hangingPunct="1"/>
            <a:r>
              <a:rPr lang="he-IL" sz="3200" b="1" dirty="0" smtClean="0">
                <a:solidFill>
                  <a:srgbClr val="002060"/>
                </a:solidFill>
              </a:rPr>
              <a:t>תשומה</a:t>
            </a:r>
            <a:r>
              <a:rPr lang="en-US" sz="3200" b="1" dirty="0" smtClean="0">
                <a:solidFill>
                  <a:srgbClr val="002060"/>
                </a:solidFill>
              </a:rPr>
              <a:t>:</a:t>
            </a:r>
            <a:r>
              <a:rPr lang="he-IL" sz="3200" b="1" dirty="0" smtClean="0">
                <a:solidFill>
                  <a:srgbClr val="002060"/>
                </a:solidFill>
              </a:rPr>
              <a:t> </a:t>
            </a:r>
            <a:r>
              <a:rPr lang="he-IL" sz="3200" b="1" u="sng" dirty="0" smtClean="0">
                <a:solidFill>
                  <a:srgbClr val="002060"/>
                </a:solidFill>
              </a:rPr>
              <a:t>ממורשת</a:t>
            </a:r>
            <a:r>
              <a:rPr lang="he-IL" sz="3200" b="1" dirty="0" smtClean="0">
                <a:solidFill>
                  <a:srgbClr val="002060"/>
                </a:solidFill>
              </a:rPr>
              <a:t> עם ישראל (כל שלבי עם ישראל)</a:t>
            </a:r>
          </a:p>
          <a:p>
            <a:pPr algn="ctr" rtl="1" eaLnBrk="1" hangingPunct="1"/>
            <a:r>
              <a:rPr lang="he-IL" sz="2800" b="1" dirty="0" smtClean="0">
                <a:solidFill>
                  <a:schemeClr val="accent5">
                    <a:lumMod val="50000"/>
                  </a:schemeClr>
                </a:solidFill>
              </a:rPr>
              <a:t>(לעומת) "מסורת" בלבד = יהדות רבנית, סמכות הלכתית </a:t>
            </a:r>
            <a:endParaRPr lang="en-US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88640"/>
            <a:ext cx="8039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4000" b="1" dirty="0" smtClean="0"/>
              <a:t>ציונות תרבותית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849620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4" grpId="0" build="p"/>
      <p:bldP spid="5129" grpId="0" animBg="1"/>
      <p:bldP spid="5130" grpId="0" animBg="1"/>
      <p:bldP spid="5132" grpId="0"/>
      <p:bldP spid="5133" grpId="0" animBg="1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457200" y="288032"/>
            <a:ext cx="8039100" cy="620688"/>
          </a:xfrm>
          <a:prstGeom prst="rect">
            <a:avLst/>
          </a:prstGeom>
        </p:spPr>
        <p:txBody>
          <a:bodyPr>
            <a:normAutofit fontScale="4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b="1" smtClean="0">
                <a:solidFill>
                  <a:schemeClr val="accent1">
                    <a:lumMod val="50000"/>
                  </a:schemeClr>
                </a:solidFill>
                <a:cs typeface="+mn-cs"/>
              </a:rPr>
              <a:t/>
            </a:r>
            <a:br>
              <a:rPr lang="en-US" b="1" smtClean="0">
                <a:solidFill>
                  <a:schemeClr val="accent1">
                    <a:lumMod val="50000"/>
                  </a:schemeClr>
                </a:solidFill>
                <a:cs typeface="+mn-cs"/>
              </a:rPr>
            </a:br>
            <a:endParaRPr lang="en-CA" b="1" dirty="0" smtClean="0">
              <a:solidFill>
                <a:schemeClr val="accent1">
                  <a:lumMod val="50000"/>
                </a:schemeClr>
              </a:solidFill>
              <a:cs typeface="+mn-cs"/>
            </a:endParaRPr>
          </a:p>
        </p:txBody>
      </p:sp>
      <p:sp>
        <p:nvSpPr>
          <p:cNvPr id="3" name="Rectangle 5"/>
          <p:cNvSpPr txBox="1">
            <a:spLocks noChangeArrowheads="1"/>
          </p:cNvSpPr>
          <p:nvPr/>
        </p:nvSpPr>
        <p:spPr>
          <a:xfrm>
            <a:off x="457200" y="1052736"/>
            <a:ext cx="8336233" cy="108012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he-IL" b="1" smtClean="0">
                <a:solidFill>
                  <a:schemeClr val="accent2">
                    <a:lumMod val="50000"/>
                  </a:schemeClr>
                </a:solidFill>
              </a:rPr>
              <a:t>תנועת נוער כמסגרת של חיברות ותירבות</a:t>
            </a:r>
          </a:p>
          <a:p>
            <a:pPr marL="0" indent="0" algn="ctr" rtl="1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he-IL" b="1" smtClean="0">
                <a:solidFill>
                  <a:schemeClr val="accent2">
                    <a:lumMod val="50000"/>
                  </a:schemeClr>
                </a:solidFill>
              </a:rPr>
              <a:t>אל הגשמת חברה אחרת</a:t>
            </a:r>
            <a:endParaRPr lang="en-CA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4" name="Group 10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740089"/>
              </p:ext>
            </p:extLst>
          </p:nvPr>
        </p:nvGraphicFramePr>
        <p:xfrm>
          <a:off x="685800" y="3276600"/>
          <a:ext cx="7696200" cy="2244021"/>
        </p:xfrm>
        <a:graphic>
          <a:graphicData uri="http://schemas.openxmlformats.org/drawingml/2006/table">
            <a:tbl>
              <a:tblPr/>
              <a:tblGrid>
                <a:gridCol w="4267200"/>
                <a:gridCol w="3429000"/>
              </a:tblGrid>
              <a:tr h="1142801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חברה אחרת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"תנועה"</a:t>
                      </a:r>
                      <a:endParaRPr kumimoji="0" lang="en-CA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חברה קיימת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 "ארגון"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“</a:t>
                      </a:r>
                      <a:r>
                        <a:rPr kumimoji="0" lang="he-I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ממסד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”</a:t>
                      </a:r>
                      <a:endParaRPr kumimoji="0" lang="en-C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969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</a:t>
                      </a:r>
                      <a:r>
                        <a:rPr kumimoji="0" lang="he-I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מתח       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66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 </a:t>
                      </a:r>
                      <a:r>
                        <a:rPr kumimoji="0" lang="he-IL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בונה</a:t>
                      </a:r>
                      <a:r>
                        <a:rPr kumimoji="0" lang="he-I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</a:t>
                      </a:r>
                      <a:endParaRPr kumimoji="0" lang="en-C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66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CB187FE-1AF8-4395-A272-88FFB194D8C0}" type="slidenum">
              <a:rPr lang="en-CA" smtClean="0"/>
              <a:pPr eaLnBrk="1" hangingPunct="1"/>
              <a:t>8</a:t>
            </a:fld>
            <a:endParaRPr lang="en-CA" smtClean="0"/>
          </a:p>
        </p:txBody>
      </p:sp>
      <p:sp>
        <p:nvSpPr>
          <p:cNvPr id="6" name="Line 91"/>
          <p:cNvSpPr>
            <a:spLocks noChangeShapeType="1"/>
          </p:cNvSpPr>
          <p:nvPr/>
        </p:nvSpPr>
        <p:spPr bwMode="auto">
          <a:xfrm flipH="1" flipV="1">
            <a:off x="1887488" y="4437112"/>
            <a:ext cx="1676400" cy="685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92"/>
          <p:cNvSpPr>
            <a:spLocks noChangeShapeType="1"/>
          </p:cNvSpPr>
          <p:nvPr/>
        </p:nvSpPr>
        <p:spPr bwMode="auto">
          <a:xfrm flipV="1">
            <a:off x="4953000" y="4522788"/>
            <a:ext cx="175260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Text Box 98"/>
          <p:cNvSpPr txBox="1">
            <a:spLocks noChangeArrowheads="1"/>
          </p:cNvSpPr>
          <p:nvPr/>
        </p:nvSpPr>
        <p:spPr bwMode="auto">
          <a:xfrm>
            <a:off x="179512" y="5445224"/>
            <a:ext cx="885698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 eaLnBrk="1" hangingPunct="1"/>
            <a:r>
              <a:rPr lang="he-IL" sz="3200" b="1" dirty="0" smtClean="0">
                <a:solidFill>
                  <a:srgbClr val="7030A0"/>
                </a:solidFill>
              </a:rPr>
              <a:t>הסכנה - אובדן המתח – שתי אפשרויות  </a:t>
            </a:r>
          </a:p>
          <a:p>
            <a:pPr algn="ctr" rtl="1" eaLnBrk="1" hangingPunct="1"/>
            <a:r>
              <a:rPr lang="he-IL" sz="2800" b="1" dirty="0" smtClean="0">
                <a:solidFill>
                  <a:srgbClr val="00B050"/>
                </a:solidFill>
              </a:rPr>
              <a:t>טמיעה לתוך חברה קיימת </a:t>
            </a:r>
            <a:r>
              <a:rPr lang="he-IL" b="1" dirty="0" smtClean="0"/>
              <a:t>או   </a:t>
            </a:r>
            <a:r>
              <a:rPr lang="he-IL" sz="2800" b="1" dirty="0" smtClean="0">
                <a:solidFill>
                  <a:srgbClr val="FF0000"/>
                </a:solidFill>
              </a:rPr>
              <a:t>התנתקות מהחברה = דמוי כת</a:t>
            </a:r>
            <a:endParaRPr lang="en-CA" sz="28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22133" y="2132856"/>
            <a:ext cx="8153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 eaLnBrk="1" hangingPunct="1"/>
            <a:r>
              <a:rPr lang="he-IL" sz="2400" b="1" dirty="0" smtClean="0">
                <a:solidFill>
                  <a:srgbClr val="FF0000"/>
                </a:solidFill>
              </a:rPr>
              <a:t>לעומת</a:t>
            </a:r>
            <a:r>
              <a:rPr lang="he-IL" sz="40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he-IL" sz="3200" b="1" dirty="0" smtClean="0">
                <a:solidFill>
                  <a:schemeClr val="accent5">
                    <a:lumMod val="50000"/>
                  </a:schemeClr>
                </a:solidFill>
              </a:rPr>
              <a:t>ארגון נוער המחנך להמשך קיום ופ</a:t>
            </a:r>
            <a:r>
              <a:rPr lang="he-IL" sz="3200" b="1" dirty="0">
                <a:solidFill>
                  <a:schemeClr val="accent5">
                    <a:lumMod val="50000"/>
                  </a:schemeClr>
                </a:solidFill>
              </a:rPr>
              <a:t>י</a:t>
            </a:r>
            <a:r>
              <a:rPr lang="he-IL" sz="3200" b="1" dirty="0" smtClean="0">
                <a:solidFill>
                  <a:schemeClr val="accent5">
                    <a:lumMod val="50000"/>
                  </a:schemeClr>
                </a:solidFill>
              </a:rPr>
              <a:t>תוח (?) של חברה קיימת</a:t>
            </a:r>
            <a:endParaRPr lang="en-US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404664"/>
            <a:ext cx="8039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4000" b="1" dirty="0" smtClean="0"/>
              <a:t>תרגום המתכון לתשתית חינוכית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584292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 animBg="1"/>
      <p:bldP spid="7" grpId="0" animBg="1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332656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4000" b="1" dirty="0" smtClean="0"/>
              <a:t>השלכות הציונות על שאלות דת ומדינה</a:t>
            </a:r>
            <a:endParaRPr lang="en-US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1196752"/>
            <a:ext cx="80648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3200" b="1" dirty="0" smtClean="0">
                <a:solidFill>
                  <a:schemeClr val="accent6">
                    <a:lumMod val="50000"/>
                  </a:schemeClr>
                </a:solidFill>
              </a:rPr>
              <a:t>מבחינת הציונות המדינית  </a:t>
            </a:r>
          </a:p>
          <a:p>
            <a:pPr algn="r" rtl="1"/>
            <a:r>
              <a:rPr lang="he-IL" sz="2800" b="1" dirty="0" smtClean="0">
                <a:solidFill>
                  <a:schemeClr val="accent6">
                    <a:lumMod val="50000"/>
                  </a:schemeClr>
                </a:solidFill>
              </a:rPr>
              <a:t>(הנחה: מדינה דמוקרטית – חופש דת ומצפון)</a:t>
            </a:r>
          </a:p>
          <a:p>
            <a:pPr algn="r" rtl="1"/>
            <a:r>
              <a:rPr lang="he-IL" sz="2800" b="1" dirty="0" smtClean="0">
                <a:solidFill>
                  <a:schemeClr val="accent6">
                    <a:lumMod val="50000"/>
                  </a:schemeClr>
                </a:solidFill>
              </a:rPr>
              <a:t>מחייב מתן לגיטימציה לפלורליזם</a:t>
            </a: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504" y="2636912"/>
            <a:ext cx="892899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3200" b="1" dirty="0" smtClean="0">
                <a:solidFill>
                  <a:srgbClr val="C00000"/>
                </a:solidFill>
              </a:rPr>
              <a:t>מבחינת הציונות התרבותית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he-IL" sz="2800" b="1" dirty="0" smtClean="0">
                <a:solidFill>
                  <a:srgbClr val="00B050"/>
                </a:solidFill>
              </a:rPr>
              <a:t>הלגיטימציה  של פלורליזם נחוצה על מנת לאפשר התמודדות עם האתגר של המשך קיום יוצר של עם ישראל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he-IL" sz="2800" b="1" dirty="0" smtClean="0">
                <a:solidFill>
                  <a:srgbClr val="FF0000"/>
                </a:solidFill>
              </a:rPr>
              <a:t>הלגיטימציה של פלורליזם אינה לכשעצמה מספיקה –  </a:t>
            </a:r>
          </a:p>
          <a:p>
            <a:pPr algn="r" rtl="1"/>
            <a:r>
              <a:rPr lang="he-IL" sz="2800" b="1" dirty="0">
                <a:solidFill>
                  <a:srgbClr val="FF0000"/>
                </a:solidFill>
              </a:rPr>
              <a:t> </a:t>
            </a:r>
            <a:r>
              <a:rPr lang="he-IL" sz="2800" b="1" dirty="0" smtClean="0">
                <a:solidFill>
                  <a:srgbClr val="FF0000"/>
                </a:solidFill>
              </a:rPr>
              <a:t>   נחוצים דפוסים קהילתיים של התייחסות יצירתית  למורשת:</a:t>
            </a:r>
          </a:p>
          <a:p>
            <a:pPr algn="r" rtl="1"/>
            <a:r>
              <a:rPr lang="he-IL" sz="2800" b="1" dirty="0">
                <a:solidFill>
                  <a:srgbClr val="FF0000"/>
                </a:solidFill>
              </a:rPr>
              <a:t> </a:t>
            </a:r>
            <a:r>
              <a:rPr lang="he-IL" sz="2800" b="1" dirty="0" smtClean="0">
                <a:solidFill>
                  <a:srgbClr val="FF0000"/>
                </a:solidFill>
              </a:rPr>
              <a:t>   בין אדם לחברו;    בין אדם למקום.</a:t>
            </a:r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he-IL" sz="2800" b="1" dirty="0" smtClean="0">
                <a:solidFill>
                  <a:srgbClr val="002060"/>
                </a:solidFill>
              </a:rPr>
              <a:t>אופציות של יהדות חופשית – בלי סמכות מגבילה של </a:t>
            </a:r>
          </a:p>
          <a:p>
            <a:pPr algn="r" rtl="1"/>
            <a:r>
              <a:rPr lang="he-IL" sz="2800" b="1" dirty="0">
                <a:solidFill>
                  <a:srgbClr val="002060"/>
                </a:solidFill>
              </a:rPr>
              <a:t> </a:t>
            </a:r>
            <a:r>
              <a:rPr lang="he-IL" sz="2800" b="1" dirty="0" smtClean="0">
                <a:solidFill>
                  <a:srgbClr val="002060"/>
                </a:solidFill>
              </a:rPr>
              <a:t>    הלכה רבנית (יהדות נורמטיבית – "מסורת:")</a:t>
            </a:r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he-IL" sz="2800" b="1" dirty="0" smtClean="0">
                <a:solidFill>
                  <a:srgbClr val="002060"/>
                </a:solidFill>
              </a:rPr>
              <a:t> </a:t>
            </a:r>
            <a:r>
              <a:rPr lang="he-IL" sz="3000" b="1" dirty="0" smtClean="0">
                <a:solidFill>
                  <a:srgbClr val="C00000"/>
                </a:solidFill>
              </a:rPr>
              <a:t>אבחנה:  מורשת ומסורת</a:t>
            </a:r>
          </a:p>
          <a:p>
            <a:pPr algn="r" rtl="1"/>
            <a:endParaRPr lang="he-IL" sz="2800" b="1" dirty="0" smtClean="0">
              <a:solidFill>
                <a:srgbClr val="002060"/>
              </a:solidFill>
            </a:endParaRPr>
          </a:p>
          <a:p>
            <a:pPr algn="r" rtl="1"/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221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1291</Words>
  <Application>Microsoft Office PowerPoint</Application>
  <PresentationFormat>On-screen Show (4:3)</PresentationFormat>
  <Paragraphs>210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ציונות מדינית   ציונות תרבותית</vt:lpstr>
      <vt:lpstr>PowerPoint Presentation</vt:lpstr>
      <vt:lpstr>PowerPoint Presentation</vt:lpstr>
      <vt:lpstr> </vt:lpstr>
      <vt:lpstr>PowerPoint Presentation</vt:lpstr>
      <vt:lpstr>PowerPoint Presentation</vt:lpstr>
      <vt:lpstr>החלוציות והרפורמה כתנועות תיקון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מה נחוץ לייעוד ומשימה?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55</cp:revision>
  <dcterms:created xsi:type="dcterms:W3CDTF">2013-12-31T11:22:37Z</dcterms:created>
  <dcterms:modified xsi:type="dcterms:W3CDTF">2015-11-22T21:28:32Z</dcterms:modified>
</cp:coreProperties>
</file>